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41"/>
  </p:notesMasterIdLst>
  <p:sldIdLst>
    <p:sldId id="258" r:id="rId2"/>
    <p:sldId id="260" r:id="rId3"/>
    <p:sldId id="271" r:id="rId4"/>
    <p:sldId id="261" r:id="rId5"/>
    <p:sldId id="273" r:id="rId6"/>
    <p:sldId id="274" r:id="rId7"/>
    <p:sldId id="268" r:id="rId8"/>
    <p:sldId id="263" r:id="rId9"/>
    <p:sldId id="275" r:id="rId10"/>
    <p:sldId id="276" r:id="rId11"/>
    <p:sldId id="277" r:id="rId12"/>
    <p:sldId id="278" r:id="rId13"/>
    <p:sldId id="264" r:id="rId14"/>
    <p:sldId id="280" r:id="rId15"/>
    <p:sldId id="279" r:id="rId16"/>
    <p:sldId id="265" r:id="rId17"/>
    <p:sldId id="282" r:id="rId18"/>
    <p:sldId id="281" r:id="rId19"/>
    <p:sldId id="283" r:id="rId20"/>
    <p:sldId id="266" r:id="rId21"/>
    <p:sldId id="284" r:id="rId22"/>
    <p:sldId id="285" r:id="rId23"/>
    <p:sldId id="267" r:id="rId24"/>
    <p:sldId id="286" r:id="rId25"/>
    <p:sldId id="287" r:id="rId26"/>
    <p:sldId id="288" r:id="rId27"/>
    <p:sldId id="262" r:id="rId28"/>
    <p:sldId id="290" r:id="rId29"/>
    <p:sldId id="289" r:id="rId30"/>
    <p:sldId id="292" r:id="rId31"/>
    <p:sldId id="291" r:id="rId32"/>
    <p:sldId id="272" r:id="rId33"/>
    <p:sldId id="269" r:id="rId34"/>
    <p:sldId id="294" r:id="rId35"/>
    <p:sldId id="295" r:id="rId36"/>
    <p:sldId id="296" r:id="rId37"/>
    <p:sldId id="297" r:id="rId38"/>
    <p:sldId id="293" r:id="rId39"/>
    <p:sldId id="29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80251"/>
  </p:normalViewPr>
  <p:slideViewPr>
    <p:cSldViewPr snapToGrid="0">
      <p:cViewPr varScale="1">
        <p:scale>
          <a:sx n="82" d="100"/>
          <a:sy n="82" d="100"/>
        </p:scale>
        <p:origin x="2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5DFD-F7BF-A742-BB61-2B151C8124C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DAD3F-2768-AC42-A5BB-AC00C7B6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DAD3F-2768-AC42-A5BB-AC00C7B6C7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4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14557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5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2109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>
                <a:solidFill>
                  <a:prstClr val="white">
                    <a:alpha val="99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alpha val="99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81000" y="8382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80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4600" y="533401"/>
            <a:ext cx="6155708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sz="4800">
                <a:solidFill>
                  <a:srgbClr val="043170">
                    <a:alpha val="99000"/>
                  </a:srgbClr>
                </a:solidFill>
              </a:rPr>
              <a:t>Agenda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905000"/>
            <a:ext cx="8343900" cy="3962400"/>
          </a:xfrm>
          <a:prstGeom prst="rect">
            <a:avLst/>
          </a:prstGeom>
        </p:spPr>
        <p:txBody>
          <a:bodyPr anchor="t"/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2800" baseline="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71550" indent="-514350">
              <a:buFont typeface="+mj-lt"/>
              <a:buAutoNum type="alphaLcParenR"/>
              <a:defRPr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agenda item</a:t>
            </a:r>
          </a:p>
          <a:p>
            <a:pPr lvl="1"/>
            <a:r>
              <a:rPr lang="en-US" dirty="0"/>
              <a:t>Sub item</a:t>
            </a:r>
          </a:p>
          <a:p>
            <a:pPr lvl="1"/>
            <a:r>
              <a:rPr lang="en-US" dirty="0"/>
              <a:t>Sub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365D0-5BFF-4591-B84D-8953AC9A16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14478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M_Auto_Icon_re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9104"/>
            <a:ext cx="990600" cy="744488"/>
          </a:xfrm>
          <a:prstGeom prst="rect">
            <a:avLst/>
          </a:prstGeom>
        </p:spPr>
      </p:pic>
      <p:pic>
        <p:nvPicPr>
          <p:cNvPr id="13" name="Picture 12" descr="LM_Home_Icon_rev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4194"/>
            <a:ext cx="914400" cy="8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91993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51698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66381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5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0340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42599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82509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74653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02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Ethics</a:t>
            </a:r>
            <a:br>
              <a:rPr lang="en-US" dirty="0"/>
            </a:br>
            <a:r>
              <a:rPr lang="en-US" dirty="0"/>
              <a:t>&amp; the use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9077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 related to their demise?  </a:t>
            </a:r>
          </a:p>
        </p:txBody>
      </p:sp>
      <p:pic>
        <p:nvPicPr>
          <p:cNvPr id="1026" name="Picture 2" descr="Image result for knight capi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635911"/>
            <a:ext cx="4257676" cy="16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D85E43D-B54A-6844-A07D-36B2F1E12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79567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 related to their demise?  </a:t>
            </a:r>
          </a:p>
        </p:txBody>
      </p:sp>
      <p:pic>
        <p:nvPicPr>
          <p:cNvPr id="1026" name="Picture 2" descr="Image result for knight capi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635911"/>
            <a:ext cx="4257676" cy="16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008B6-C13B-4431-A09A-604F59B8A6AA}"/>
              </a:ext>
            </a:extLst>
          </p:cNvPr>
          <p:cNvSpPr txBox="1"/>
          <p:nvPr/>
        </p:nvSpPr>
        <p:spPr>
          <a:xfrm>
            <a:off x="500064" y="5169528"/>
            <a:ext cx="5357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was impacted?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did the practitioners and leaders miss?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could have been done to mitigate the impact?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333DBFF6-4266-D948-B1F1-B767C5949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3485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targ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2573360"/>
            <a:ext cx="1828800" cy="182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happened to Target?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DD9AC00-8B0E-0D41-9554-27413C6D0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46564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targ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2573360"/>
            <a:ext cx="1828800" cy="182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60E64D1-3B79-634C-B90B-A01968FB6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0455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targ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2573360"/>
            <a:ext cx="1828800" cy="182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3858" y="5200650"/>
            <a:ext cx="8086725" cy="871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Notice how Target originally wanted to brag about their good modeling &amp; accuracy?  Why did they stop letting the data scientist talk to reporters?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5DFAFE-EDAA-7F42-9DAF-9D24DD746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0756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targe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2573360"/>
            <a:ext cx="1828800" cy="182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3858" y="4916602"/>
            <a:ext cx="8086725" cy="1155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Is predicting simply spying and a form of privacy invasion?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Is Target being underhanded by masking their intent with non pregnancy coupons?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Are consumers manipulated by these tactics or is it a benefit?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A40FE44-A662-2B43-AE4F-B290745F8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34101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starbucks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7" y="2706689"/>
            <a:ext cx="1828800" cy="184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Starbuck’s doing?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FF8E0AE-C03B-5E47-AD32-6CB2F5433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776092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starbucks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7" y="2706689"/>
            <a:ext cx="1828800" cy="184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Isn’t scheduling a normal operation of most businesses?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1436EF9-23EC-FD48-ACE0-62A625036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093400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starbucks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7" y="2706689"/>
            <a:ext cx="1828800" cy="184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F2FACFF-FF50-D344-9159-D766B0A92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453754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starbucks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7" y="2706689"/>
            <a:ext cx="1828800" cy="184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3858" y="4886326"/>
            <a:ext cx="8086725" cy="118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Does optimizing a schedule for near term hardship ultimately ensure success of the company and leads to job stability?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Does SBUX have a duty to employees as human beings with varying social-economic situations?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Are customers willing to wait a few minutes longer to less than fully optimized schedules?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34ACDE6-7EDB-D742-9500-5B1B284D9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474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643938" cy="591477"/>
          </a:xfrm>
        </p:spPr>
        <p:txBody>
          <a:bodyPr/>
          <a:lstStyle/>
          <a:p>
            <a:r>
              <a:rPr lang="en-US" sz="2800" dirty="0"/>
              <a:t>Does anyone have a definition of business ethics?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2" name="Picture 4" descr="Image result for business ethic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1497012"/>
            <a:ext cx="2962275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8626" y="5172075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1970, Milton Friedman famously argued that the only social responsibility of business was to maximize profits. </a:t>
            </a:r>
          </a:p>
          <a:p>
            <a:pPr algn="ctr"/>
            <a:r>
              <a:rPr lang="en-US" dirty="0"/>
              <a:t>“The only business of business is business” -President </a:t>
            </a:r>
            <a:r>
              <a:rPr lang="en-US" b="1" dirty="0"/>
              <a:t>Calvin Coolidge</a:t>
            </a:r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EA26342-25F5-7349-AB5B-E09DA82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07286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100" name="Picture 4" descr="Image result for ib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02" y="2833270"/>
            <a:ext cx="4203700" cy="15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Watson amazing technology free from moral obligation?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4DE7599-1CEC-2E43-B3A5-7F5F386A3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8619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100" name="Picture 4" descr="Image result for ib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02" y="2833270"/>
            <a:ext cx="4203700" cy="15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5B7522A-DCD6-5940-BF96-EAE1C4BCF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00859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100" name="Picture 4" descr="Image result for ib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02" y="2833270"/>
            <a:ext cx="4203700" cy="15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858" y="4836255"/>
            <a:ext cx="8086725" cy="1400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Was it marketing ignorance, merely aspirational claims, or truly conscience deceptive?  Does that matter to patients?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What duty do the technical folks have to inform of limitations to sales, business and customers?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Do business leaders have a duty to question the choices and practices of technical creators?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What duty do the customers have to thoroughly review the underlying technology?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2E2D5E53-E9E6-6D4F-AF9A-E779E4D42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551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 descr="Image result fo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26" y="2111935"/>
            <a:ext cx="2926837" cy="29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8B9E76C-BD64-EA43-A804-394FA241A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1740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 descr="Image result fo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26" y="2111935"/>
            <a:ext cx="2926837" cy="29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3858" y="5332491"/>
            <a:ext cx="8086725" cy="739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Harmless marketing stunt that turned ugly?  If we have to filter the training data and provide guardrails do we invite censorship &amp; bias?  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2064EF5-71CF-1A43-BAB4-90B0BA036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59883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 descr="Image result fo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26" y="2111935"/>
            <a:ext cx="2926837" cy="29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3858" y="4843462"/>
            <a:ext cx="8086725" cy="1228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What if Tay was supposed to make cancer recommendations,  pick stocks for your retirement, recommend purchases, or schedule an appointment?  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A8CB475C-61A8-314E-8417-D62821444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48562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 descr="Image result for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26" y="2111935"/>
            <a:ext cx="2926837" cy="29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3858" y="4843462"/>
            <a:ext cx="8086725" cy="1228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Letting it loose with public info allowed the technology to be corrupted almost immediately.  However, once the scientist applies limitations to inputs, bias is introduced.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1F9DBB7-E446-2A45-9BC9-D1FA008BC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025418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492146"/>
              </p:ext>
            </p:extLst>
          </p:nvPr>
        </p:nvGraphicFramePr>
        <p:xfrm>
          <a:off x="300036" y="1139817"/>
          <a:ext cx="8486778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4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 Imperative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your action a</a:t>
                      </a:r>
                      <a:r>
                        <a:rPr lang="en-US" baseline="0" dirty="0"/>
                        <a:t> universal law to see if it is ethical.  </a:t>
                      </a:r>
                      <a:r>
                        <a:rPr lang="en-US" dirty="0"/>
                        <a:t>Taken to an extreme, if</a:t>
                      </a:r>
                      <a:r>
                        <a:rPr lang="en-US" baseline="0" dirty="0"/>
                        <a:t> the action becomes illogical, then it is immoral.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</a:t>
                      </a:r>
                      <a:r>
                        <a:rPr lang="en-US" baseline="0" dirty="0"/>
                        <a:t> stealing property…if everyone stole all property whenever they wanted then property itself loses all value making your act illogical.  Therefore stealing is unethical.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Ethical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mage result for immanuel kant meme">
            <a:extLst>
              <a:ext uri="{FF2B5EF4-FFF2-40B4-BE49-F238E27FC236}">
                <a16:creationId xmlns:a16="http://schemas.microsoft.com/office/drawing/2014/main" id="{BE394D6C-2838-4D91-9E93-4BE2E356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19" y="2546351"/>
            <a:ext cx="2829962" cy="296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41CCA6A-EC6E-6B4A-91D3-031D0BAB5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36516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696434"/>
              </p:ext>
            </p:extLst>
          </p:nvPr>
        </p:nvGraphicFramePr>
        <p:xfrm>
          <a:off x="300036" y="1139817"/>
          <a:ext cx="8486778" cy="149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4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Golden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Plato/Socrates/Aristotle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Virtuous</a:t>
                      </a:r>
                      <a:r>
                        <a:rPr lang="en-US" baseline="0" dirty="0"/>
                        <a:t> actions are between two extremes, deficiency and excess.  At times, extremities are needed but mostly the middle (mean) is the moral choice.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Sometimes you should be courageous but not always…that would lead to a reckless death.  Sometimes you need to be fearful but not always that would lead to unfulfilled opportunity as a coward.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Ethical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aristotle meme">
            <a:extLst>
              <a:ext uri="{FF2B5EF4-FFF2-40B4-BE49-F238E27FC236}">
                <a16:creationId xmlns:a16="http://schemas.microsoft.com/office/drawing/2014/main" id="{CC754B6F-F4B5-4872-95BA-5A217B87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42" y="3056418"/>
            <a:ext cx="1889115" cy="283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248FD34-BB45-5940-8D1D-5760DEC66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0550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625691"/>
              </p:ext>
            </p:extLst>
          </p:nvPr>
        </p:nvGraphicFramePr>
        <p:xfrm>
          <a:off x="300036" y="1139817"/>
          <a:ext cx="8486778" cy="169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4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Utilitarianism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Self –interest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Common</a:t>
                      </a:r>
                      <a:r>
                        <a:rPr lang="en-US" baseline="0" dirty="0"/>
                        <a:t> Good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Ethical</a:t>
                      </a:r>
                      <a:r>
                        <a:rPr lang="en-US" baseline="0" dirty="0"/>
                        <a:t> decisions are those that maximize happiness and minimize pain.</a:t>
                      </a:r>
                      <a:r>
                        <a:rPr lang="en-US" dirty="0"/>
                        <a:t> “it’s ok to hurt a small group to maximize the gain for the larger group.”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Vaccines can cause significant problems so the government set up a fund to help victims of vaccine</a:t>
                      </a:r>
                      <a:r>
                        <a:rPr lang="en-US" baseline="0" dirty="0"/>
                        <a:t> side affects.  Vaccines benefit society by eradicating disease.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Ethical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utilitarianism meme">
            <a:extLst>
              <a:ext uri="{FF2B5EF4-FFF2-40B4-BE49-F238E27FC236}">
                <a16:creationId xmlns:a16="http://schemas.microsoft.com/office/drawing/2014/main" id="{40E72E3C-DD01-4152-9782-CB4F429EA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6" y="3316510"/>
            <a:ext cx="3400180" cy="255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utilitarianism meme">
            <a:extLst>
              <a:ext uri="{FF2B5EF4-FFF2-40B4-BE49-F238E27FC236}">
                <a16:creationId xmlns:a16="http://schemas.microsoft.com/office/drawing/2014/main" id="{89B3A293-572E-4065-A7A9-290275653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4" y="3316510"/>
            <a:ext cx="3649786" cy="258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3C30325-1184-9647-BCCC-729A195AF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770935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643938" cy="591477"/>
          </a:xfrm>
        </p:spPr>
        <p:txBody>
          <a:bodyPr/>
          <a:lstStyle/>
          <a:p>
            <a:r>
              <a:rPr lang="en-US" sz="2800" dirty="0"/>
              <a:t>Does anyone have a definition of business ethics?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2926" y="2971800"/>
            <a:ext cx="8086725" cy="5429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set of behavioral standards informing and justifying your actions while transacting business, commerce etc.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81D2BFB-CBC2-8047-B239-A7CEEA62D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23869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900462"/>
              </p:ext>
            </p:extLst>
          </p:nvPr>
        </p:nvGraphicFramePr>
        <p:xfrm>
          <a:off x="300036" y="1139817"/>
          <a:ext cx="8486778" cy="107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4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Rights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Humans beings are an</a:t>
                      </a:r>
                      <a:r>
                        <a:rPr lang="en-US" baseline="0" dirty="0"/>
                        <a:t> “end” not a “means”  and should be treated that way.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human being have the right to dignity and other debated rights.  Does this extend to animals?  Conscience robots?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Ethical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 descr="Image result for locke meme">
            <a:extLst>
              <a:ext uri="{FF2B5EF4-FFF2-40B4-BE49-F238E27FC236}">
                <a16:creationId xmlns:a16="http://schemas.microsoft.com/office/drawing/2014/main" id="{C0A8D927-5BEC-4157-8A95-C82F3568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5" y="3007306"/>
            <a:ext cx="23812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locke meme">
            <a:extLst>
              <a:ext uri="{FF2B5EF4-FFF2-40B4-BE49-F238E27FC236}">
                <a16:creationId xmlns:a16="http://schemas.microsoft.com/office/drawing/2014/main" id="{DA0FA8E0-E054-4D51-8B6F-A70A317D6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007306"/>
            <a:ext cx="23812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john locke meme">
            <a:extLst>
              <a:ext uri="{FF2B5EF4-FFF2-40B4-BE49-F238E27FC236}">
                <a16:creationId xmlns:a16="http://schemas.microsoft.com/office/drawing/2014/main" id="{27FE87DB-80E7-4198-84C7-6F35B146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67" y="2513562"/>
            <a:ext cx="2110851" cy="265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9710270-D30E-1A4C-AA33-0873A8301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8531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Ethical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1E3EC4-5611-4241-B153-0FD4799CC6FC}"/>
              </a:ext>
            </a:extLst>
          </p:cNvPr>
          <p:cNvSpPr/>
          <p:nvPr/>
        </p:nvSpPr>
        <p:spPr>
          <a:xfrm>
            <a:off x="423858" y="5595042"/>
            <a:ext cx="8086725" cy="477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Take some time to reflect on how you would react and which of these (and others perspectives) resonate with you.</a:t>
            </a:r>
          </a:p>
        </p:txBody>
      </p:sp>
      <p:pic>
        <p:nvPicPr>
          <p:cNvPr id="4098" name="Picture 2" descr="Image result for philosophy  meme">
            <a:extLst>
              <a:ext uri="{FF2B5EF4-FFF2-40B4-BE49-F238E27FC236}">
                <a16:creationId xmlns:a16="http://schemas.microsoft.com/office/drawing/2014/main" id="{70EDCE4F-1B77-4CD6-8D40-AF9F8E20D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4" y="1149934"/>
            <a:ext cx="1410034" cy="177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hilosophy  meme">
            <a:extLst>
              <a:ext uri="{FF2B5EF4-FFF2-40B4-BE49-F238E27FC236}">
                <a16:creationId xmlns:a16="http://schemas.microsoft.com/office/drawing/2014/main" id="{AE371A6C-DE6B-4141-B9B9-4CC3A80BA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958" y="1149934"/>
            <a:ext cx="2664273" cy="177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hilosophy  meme">
            <a:extLst>
              <a:ext uri="{FF2B5EF4-FFF2-40B4-BE49-F238E27FC236}">
                <a16:creationId xmlns:a16="http://schemas.microsoft.com/office/drawing/2014/main" id="{FA22FEE3-5F52-4CB5-9867-43D66C01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91" y="1149934"/>
            <a:ext cx="2072587" cy="164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philosophy  meme">
            <a:extLst>
              <a:ext uri="{FF2B5EF4-FFF2-40B4-BE49-F238E27FC236}">
                <a16:creationId xmlns:a16="http://schemas.microsoft.com/office/drawing/2014/main" id="{A5BB52CE-B849-4DF1-A8F7-CE02563C5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3" y="3120948"/>
            <a:ext cx="1962056" cy="215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philosophy  meme">
            <a:extLst>
              <a:ext uri="{FF2B5EF4-FFF2-40B4-BE49-F238E27FC236}">
                <a16:creationId xmlns:a16="http://schemas.microsoft.com/office/drawing/2014/main" id="{FE25D894-4569-4BB7-9CED-24D6E823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91" y="3184982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hilosophy  meme">
            <a:extLst>
              <a:ext uri="{FF2B5EF4-FFF2-40B4-BE49-F238E27FC236}">
                <a16:creationId xmlns:a16="http://schemas.microsoft.com/office/drawing/2014/main" id="{005FC18C-7CB4-4673-A741-C7CF2050B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70" y="3011788"/>
            <a:ext cx="1849600" cy="232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7E187C65-B149-4847-AAB4-6188D2541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2615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Ethical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business ethics mem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9" y="2043114"/>
            <a:ext cx="4682825" cy="203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8626" y="5229225"/>
            <a:ext cx="8086725" cy="828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 you become a business leader or technician, having predefined values will help you in the moment.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6EEB3CA-A0DD-2F43-BB5E-8926F88AD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978843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ethic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7" y="1960008"/>
            <a:ext cx="4662488" cy="274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50092" y="5343522"/>
            <a:ext cx="7386638" cy="919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Technology is a means to an end.  Stating data mining represents progress is misleading.  What is the end achieved?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1DD52FF-9A36-684C-BD08-72E36FFD5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306772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CF072-3B70-D244-B177-9965F916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3155A-DC39-6E44-A7B9-AB4C13F1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2C75-EA96-6F47-A8CE-1C45D8F88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-96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0CDAA13-A372-7A45-80B9-4FDE7B71506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 DR, Ethical ML/AI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33D7F-AFF6-7D40-BC21-F1418E705F6F}"/>
              </a:ext>
            </a:extLst>
          </p:cNvPr>
          <p:cNvSpPr txBox="1"/>
          <p:nvPr/>
        </p:nvSpPr>
        <p:spPr>
          <a:xfrm>
            <a:off x="433953" y="1410345"/>
            <a:ext cx="542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Aligns to your organization’s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CA53F-0749-5546-9598-A2DBCB9D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35" y="2120255"/>
            <a:ext cx="4793605" cy="238747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0D835A-8213-1742-8FAB-DCBD8312B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05" y="3695306"/>
            <a:ext cx="5517397" cy="2558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1527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CF072-3B70-D244-B177-9965F916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3155A-DC39-6E44-A7B9-AB4C13F1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2C75-EA96-6F47-A8CE-1C45D8F88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-96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0CDAA13-A372-7A45-80B9-4FDE7B71506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 DR, Ethical ML/AI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33D7F-AFF6-7D40-BC21-F1418E705F6F}"/>
              </a:ext>
            </a:extLst>
          </p:cNvPr>
          <p:cNvSpPr txBox="1"/>
          <p:nvPr/>
        </p:nvSpPr>
        <p:spPr>
          <a:xfrm>
            <a:off x="433953" y="1410345"/>
            <a:ext cx="833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 Explainable &amp; Intuitive (not necessarily transparent)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36DAED-2835-BF40-8D79-3EA8654D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61" y="1832772"/>
            <a:ext cx="4974957" cy="410564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186346-1716-4B45-BFB9-0B6CFF4F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78" y="4637114"/>
            <a:ext cx="6499386" cy="13525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A5F18-80D2-ED4C-90C0-180D7BA64F28}"/>
              </a:ext>
            </a:extLst>
          </p:cNvPr>
          <p:cNvSpPr txBox="1"/>
          <p:nvPr/>
        </p:nvSpPr>
        <p:spPr>
          <a:xfrm rot="19618190">
            <a:off x="1549830" y="2479728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24614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CF072-3B70-D244-B177-9965F916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3155A-DC39-6E44-A7B9-AB4C13F1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2C75-EA96-6F47-A8CE-1C45D8F88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-96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0CDAA13-A372-7A45-80B9-4FDE7B71506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 DR, Ethical ML/AI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33D7F-AFF6-7D40-BC21-F1418E705F6F}"/>
              </a:ext>
            </a:extLst>
          </p:cNvPr>
          <p:cNvSpPr txBox="1"/>
          <p:nvPr/>
        </p:nvSpPr>
        <p:spPr>
          <a:xfrm>
            <a:off x="433953" y="1410345"/>
            <a:ext cx="348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Behaves as expected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B918A-0CDC-C043-9A62-03672C31E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5" y="2136506"/>
            <a:ext cx="6032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98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CF072-3B70-D244-B177-9965F916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3155A-DC39-6E44-A7B9-AB4C13F1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22C75-EA96-6F47-A8CE-1C45D8F88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-96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0CDAA13-A372-7A45-80B9-4FDE7B71506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 DR, Ethical ML/AI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33D7F-AFF6-7D40-BC21-F1418E705F6F}"/>
              </a:ext>
            </a:extLst>
          </p:cNvPr>
          <p:cNvSpPr txBox="1"/>
          <p:nvPr/>
        </p:nvSpPr>
        <p:spPr>
          <a:xfrm>
            <a:off x="433953" y="1410345"/>
            <a:ext cx="54203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Aligns to your organization’s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 Explainable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Behaves as expected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77700-4606-AC47-BEE2-C03B7214A193}"/>
              </a:ext>
            </a:extLst>
          </p:cNvPr>
          <p:cNvSpPr/>
          <p:nvPr/>
        </p:nvSpPr>
        <p:spPr>
          <a:xfrm>
            <a:off x="139485" y="5780868"/>
            <a:ext cx="8865031" cy="4818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Having all 3 in a production model will help organizations realize value and mitigates risk.</a:t>
            </a:r>
          </a:p>
        </p:txBody>
      </p:sp>
    </p:spTree>
    <p:extLst>
      <p:ext uri="{BB962C8B-B14F-4D97-AF65-F5344CB8AC3E}">
        <p14:creationId xmlns:p14="http://schemas.microsoft.com/office/powerpoint/2010/main" val="3094086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9;p2">
            <a:extLst>
              <a:ext uri="{FF2B5EF4-FFF2-40B4-BE49-F238E27FC236}">
                <a16:creationId xmlns:a16="http://schemas.microsoft.com/office/drawing/2014/main" id="{26D25CA2-EDAD-F143-844A-E682C0D2BE99}"/>
              </a:ext>
            </a:extLst>
          </p:cNvPr>
          <p:cNvSpPr/>
          <p:nvPr/>
        </p:nvSpPr>
        <p:spPr>
          <a:xfrm rot="5400000">
            <a:off x="4994489" y="2615504"/>
            <a:ext cx="3291840" cy="1780384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30;p2">
            <a:extLst>
              <a:ext uri="{FF2B5EF4-FFF2-40B4-BE49-F238E27FC236}">
                <a16:creationId xmlns:a16="http://schemas.microsoft.com/office/drawing/2014/main" id="{A690DC71-7021-6F46-856F-E26454BD0B05}"/>
              </a:ext>
            </a:extLst>
          </p:cNvPr>
          <p:cNvSpPr/>
          <p:nvPr/>
        </p:nvSpPr>
        <p:spPr>
          <a:xfrm rot="5400000">
            <a:off x="2992120" y="2545578"/>
            <a:ext cx="3291840" cy="192024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431;p2">
            <a:extLst>
              <a:ext uri="{FF2B5EF4-FFF2-40B4-BE49-F238E27FC236}">
                <a16:creationId xmlns:a16="http://schemas.microsoft.com/office/drawing/2014/main" id="{A31BC4C5-D357-1B44-A08D-2DC60CEC199B}"/>
              </a:ext>
            </a:extLst>
          </p:cNvPr>
          <p:cNvGrpSpPr/>
          <p:nvPr/>
        </p:nvGrpSpPr>
        <p:grpSpPr>
          <a:xfrm>
            <a:off x="5079059" y="3530798"/>
            <a:ext cx="802103" cy="1140476"/>
            <a:chOff x="4954461" y="2533466"/>
            <a:chExt cx="802103" cy="1140476"/>
          </a:xfrm>
        </p:grpSpPr>
        <p:sp>
          <p:nvSpPr>
            <p:cNvPr id="27" name="Google Shape;432;p2">
              <a:extLst>
                <a:ext uri="{FF2B5EF4-FFF2-40B4-BE49-F238E27FC236}">
                  <a16:creationId xmlns:a16="http://schemas.microsoft.com/office/drawing/2014/main" id="{792BAC9A-9528-214F-98B1-6D6BE411AF70}"/>
                </a:ext>
              </a:extLst>
            </p:cNvPr>
            <p:cNvSpPr/>
            <p:nvPr/>
          </p:nvSpPr>
          <p:spPr>
            <a:xfrm rot="-1698201" flipH="1">
              <a:off x="4954461" y="2533466"/>
              <a:ext cx="787049" cy="1140476"/>
            </a:xfrm>
            <a:custGeom>
              <a:avLst/>
              <a:gdLst/>
              <a:ahLst/>
              <a:cxnLst/>
              <a:rect l="l" t="t" r="r" b="b"/>
              <a:pathLst>
                <a:path w="793" h="1440" extrusionOk="0">
                  <a:moveTo>
                    <a:pt x="286" y="1316"/>
                  </a:moveTo>
                  <a:lnTo>
                    <a:pt x="340" y="1290"/>
                  </a:lnTo>
                  <a:lnTo>
                    <a:pt x="392" y="1260"/>
                  </a:lnTo>
                  <a:lnTo>
                    <a:pt x="442" y="1225"/>
                  </a:lnTo>
                  <a:lnTo>
                    <a:pt x="490" y="1187"/>
                  </a:lnTo>
                  <a:lnTo>
                    <a:pt x="535" y="1146"/>
                  </a:lnTo>
                  <a:lnTo>
                    <a:pt x="576" y="1102"/>
                  </a:lnTo>
                  <a:lnTo>
                    <a:pt x="616" y="1055"/>
                  </a:lnTo>
                  <a:lnTo>
                    <a:pt x="650" y="1005"/>
                  </a:lnTo>
                  <a:lnTo>
                    <a:pt x="682" y="953"/>
                  </a:lnTo>
                  <a:lnTo>
                    <a:pt x="709" y="900"/>
                  </a:lnTo>
                  <a:lnTo>
                    <a:pt x="734" y="844"/>
                  </a:lnTo>
                  <a:lnTo>
                    <a:pt x="753" y="786"/>
                  </a:lnTo>
                  <a:lnTo>
                    <a:pt x="770" y="727"/>
                  </a:lnTo>
                  <a:lnTo>
                    <a:pt x="781" y="668"/>
                  </a:lnTo>
                  <a:lnTo>
                    <a:pt x="789" y="608"/>
                  </a:lnTo>
                  <a:lnTo>
                    <a:pt x="792" y="547"/>
                  </a:lnTo>
                  <a:lnTo>
                    <a:pt x="790" y="487"/>
                  </a:lnTo>
                  <a:lnTo>
                    <a:pt x="786" y="427"/>
                  </a:lnTo>
                  <a:lnTo>
                    <a:pt x="775" y="367"/>
                  </a:lnTo>
                  <a:lnTo>
                    <a:pt x="762" y="308"/>
                  </a:lnTo>
                  <a:lnTo>
                    <a:pt x="744" y="249"/>
                  </a:lnTo>
                  <a:lnTo>
                    <a:pt x="722" y="193"/>
                  </a:lnTo>
                  <a:lnTo>
                    <a:pt x="697" y="137"/>
                  </a:lnTo>
                  <a:lnTo>
                    <a:pt x="667" y="84"/>
                  </a:lnTo>
                  <a:lnTo>
                    <a:pt x="639" y="41"/>
                  </a:lnTo>
                  <a:lnTo>
                    <a:pt x="609" y="0"/>
                  </a:lnTo>
                  <a:lnTo>
                    <a:pt x="521" y="247"/>
                  </a:lnTo>
                  <a:lnTo>
                    <a:pt x="277" y="280"/>
                  </a:lnTo>
                  <a:lnTo>
                    <a:pt x="294" y="308"/>
                  </a:lnTo>
                  <a:lnTo>
                    <a:pt x="316" y="347"/>
                  </a:lnTo>
                  <a:lnTo>
                    <a:pt x="332" y="389"/>
                  </a:lnTo>
                  <a:lnTo>
                    <a:pt x="345" y="431"/>
                  </a:lnTo>
                  <a:lnTo>
                    <a:pt x="353" y="475"/>
                  </a:lnTo>
                  <a:lnTo>
                    <a:pt x="357" y="519"/>
                  </a:lnTo>
                  <a:lnTo>
                    <a:pt x="355" y="564"/>
                  </a:lnTo>
                  <a:lnTo>
                    <a:pt x="350" y="608"/>
                  </a:lnTo>
                  <a:lnTo>
                    <a:pt x="339" y="652"/>
                  </a:lnTo>
                  <a:lnTo>
                    <a:pt x="325" y="694"/>
                  </a:lnTo>
                  <a:lnTo>
                    <a:pt x="306" y="734"/>
                  </a:lnTo>
                  <a:lnTo>
                    <a:pt x="284" y="772"/>
                  </a:lnTo>
                  <a:lnTo>
                    <a:pt x="257" y="808"/>
                  </a:lnTo>
                  <a:lnTo>
                    <a:pt x="227" y="841"/>
                  </a:lnTo>
                  <a:lnTo>
                    <a:pt x="193" y="871"/>
                  </a:lnTo>
                  <a:lnTo>
                    <a:pt x="156" y="896"/>
                  </a:lnTo>
                  <a:lnTo>
                    <a:pt x="113" y="761"/>
                  </a:lnTo>
                  <a:lnTo>
                    <a:pt x="0" y="1169"/>
                  </a:lnTo>
                  <a:lnTo>
                    <a:pt x="321" y="1439"/>
                  </a:lnTo>
                  <a:lnTo>
                    <a:pt x="286" y="1316"/>
                  </a:lnTo>
                </a:path>
              </a:pathLst>
            </a:custGeom>
            <a:solidFill>
              <a:srgbClr val="B06E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33;p2">
              <a:extLst>
                <a:ext uri="{FF2B5EF4-FFF2-40B4-BE49-F238E27FC236}">
                  <a16:creationId xmlns:a16="http://schemas.microsoft.com/office/drawing/2014/main" id="{D523DF8F-2D84-5E4D-AA2E-49BC94176A1F}"/>
                </a:ext>
              </a:extLst>
            </p:cNvPr>
            <p:cNvSpPr/>
            <p:nvPr/>
          </p:nvSpPr>
          <p:spPr>
            <a:xfrm>
              <a:off x="5208191" y="3098368"/>
              <a:ext cx="548373" cy="350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sp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Testing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438;p2">
            <a:extLst>
              <a:ext uri="{FF2B5EF4-FFF2-40B4-BE49-F238E27FC236}">
                <a16:creationId xmlns:a16="http://schemas.microsoft.com/office/drawing/2014/main" id="{459BCD62-2622-7A47-BBFA-D0102CA2D175}"/>
              </a:ext>
            </a:extLst>
          </p:cNvPr>
          <p:cNvGrpSpPr/>
          <p:nvPr/>
        </p:nvGrpSpPr>
        <p:grpSpPr>
          <a:xfrm>
            <a:off x="3535128" y="2449751"/>
            <a:ext cx="2126606" cy="2194560"/>
            <a:chOff x="3524738" y="2896756"/>
            <a:chExt cx="2094524" cy="2161453"/>
          </a:xfrm>
        </p:grpSpPr>
        <p:sp>
          <p:nvSpPr>
            <p:cNvPr id="34" name="Google Shape;439;p2">
              <a:extLst>
                <a:ext uri="{FF2B5EF4-FFF2-40B4-BE49-F238E27FC236}">
                  <a16:creationId xmlns:a16="http://schemas.microsoft.com/office/drawing/2014/main" id="{B45F8A16-8D03-6E4F-A27F-B77E9C33C473}"/>
                </a:ext>
              </a:extLst>
            </p:cNvPr>
            <p:cNvSpPr/>
            <p:nvPr/>
          </p:nvSpPr>
          <p:spPr>
            <a:xfrm>
              <a:off x="3650678" y="2896756"/>
              <a:ext cx="1091134" cy="958752"/>
            </a:xfrm>
            <a:custGeom>
              <a:avLst/>
              <a:gdLst/>
              <a:ahLst/>
              <a:cxnLst/>
              <a:rect l="l" t="t" r="r" b="b"/>
              <a:pathLst>
                <a:path w="1057" h="900" extrusionOk="0">
                  <a:moveTo>
                    <a:pt x="455" y="879"/>
                  </a:moveTo>
                  <a:lnTo>
                    <a:pt x="471" y="838"/>
                  </a:lnTo>
                  <a:lnTo>
                    <a:pt x="490" y="799"/>
                  </a:lnTo>
                  <a:lnTo>
                    <a:pt x="514" y="762"/>
                  </a:lnTo>
                  <a:lnTo>
                    <a:pt x="541" y="728"/>
                  </a:lnTo>
                  <a:lnTo>
                    <a:pt x="570" y="696"/>
                  </a:lnTo>
                  <a:lnTo>
                    <a:pt x="603" y="667"/>
                  </a:lnTo>
                  <a:lnTo>
                    <a:pt x="639" y="642"/>
                  </a:lnTo>
                  <a:lnTo>
                    <a:pt x="676" y="621"/>
                  </a:lnTo>
                  <a:lnTo>
                    <a:pt x="713" y="605"/>
                  </a:lnTo>
                  <a:lnTo>
                    <a:pt x="753" y="591"/>
                  </a:lnTo>
                  <a:lnTo>
                    <a:pt x="793" y="581"/>
                  </a:lnTo>
                  <a:lnTo>
                    <a:pt x="834" y="575"/>
                  </a:lnTo>
                  <a:lnTo>
                    <a:pt x="833" y="711"/>
                  </a:lnTo>
                  <a:lnTo>
                    <a:pt x="1056" y="374"/>
                  </a:lnTo>
                  <a:lnTo>
                    <a:pt x="818" y="0"/>
                  </a:lnTo>
                  <a:lnTo>
                    <a:pt x="819" y="137"/>
                  </a:lnTo>
                  <a:lnTo>
                    <a:pt x="757" y="143"/>
                  </a:lnTo>
                  <a:lnTo>
                    <a:pt x="694" y="154"/>
                  </a:lnTo>
                  <a:lnTo>
                    <a:pt x="634" y="168"/>
                  </a:lnTo>
                  <a:lnTo>
                    <a:pt x="574" y="188"/>
                  </a:lnTo>
                  <a:lnTo>
                    <a:pt x="516" y="211"/>
                  </a:lnTo>
                  <a:lnTo>
                    <a:pt x="460" y="238"/>
                  </a:lnTo>
                  <a:lnTo>
                    <a:pt x="405" y="270"/>
                  </a:lnTo>
                  <a:lnTo>
                    <a:pt x="352" y="306"/>
                  </a:lnTo>
                  <a:lnTo>
                    <a:pt x="302" y="346"/>
                  </a:lnTo>
                  <a:lnTo>
                    <a:pt x="255" y="390"/>
                  </a:lnTo>
                  <a:lnTo>
                    <a:pt x="211" y="437"/>
                  </a:lnTo>
                  <a:lnTo>
                    <a:pt x="170" y="486"/>
                  </a:lnTo>
                  <a:lnTo>
                    <a:pt x="134" y="539"/>
                  </a:lnTo>
                  <a:lnTo>
                    <a:pt x="101" y="595"/>
                  </a:lnTo>
                  <a:lnTo>
                    <a:pt x="72" y="653"/>
                  </a:lnTo>
                  <a:lnTo>
                    <a:pt x="47" y="711"/>
                  </a:lnTo>
                  <a:lnTo>
                    <a:pt x="27" y="773"/>
                  </a:lnTo>
                  <a:lnTo>
                    <a:pt x="11" y="835"/>
                  </a:lnTo>
                  <a:lnTo>
                    <a:pt x="0" y="899"/>
                  </a:lnTo>
                  <a:lnTo>
                    <a:pt x="238" y="741"/>
                  </a:lnTo>
                  <a:lnTo>
                    <a:pt x="455" y="87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40;p2">
              <a:extLst>
                <a:ext uri="{FF2B5EF4-FFF2-40B4-BE49-F238E27FC236}">
                  <a16:creationId xmlns:a16="http://schemas.microsoft.com/office/drawing/2014/main" id="{1A6A1FCD-A79D-F34B-963C-E7BF3271D8BC}"/>
                </a:ext>
              </a:extLst>
            </p:cNvPr>
            <p:cNvSpPr/>
            <p:nvPr/>
          </p:nvSpPr>
          <p:spPr>
            <a:xfrm>
              <a:off x="4380510" y="4095196"/>
              <a:ext cx="1066359" cy="963013"/>
            </a:xfrm>
            <a:custGeom>
              <a:avLst/>
              <a:gdLst/>
              <a:ahLst/>
              <a:cxnLst/>
              <a:rect l="l" t="t" r="r" b="b"/>
              <a:pathLst>
                <a:path w="1033" h="904" extrusionOk="0">
                  <a:moveTo>
                    <a:pt x="585" y="1"/>
                  </a:moveTo>
                  <a:lnTo>
                    <a:pt x="573" y="41"/>
                  </a:lnTo>
                  <a:lnTo>
                    <a:pt x="556" y="78"/>
                  </a:lnTo>
                  <a:lnTo>
                    <a:pt x="537" y="116"/>
                  </a:lnTo>
                  <a:lnTo>
                    <a:pt x="514" y="150"/>
                  </a:lnTo>
                  <a:lnTo>
                    <a:pt x="488" y="182"/>
                  </a:lnTo>
                  <a:lnTo>
                    <a:pt x="459" y="212"/>
                  </a:lnTo>
                  <a:lnTo>
                    <a:pt x="427" y="239"/>
                  </a:lnTo>
                  <a:lnTo>
                    <a:pt x="393" y="262"/>
                  </a:lnTo>
                  <a:lnTo>
                    <a:pt x="356" y="283"/>
                  </a:lnTo>
                  <a:lnTo>
                    <a:pt x="317" y="301"/>
                  </a:lnTo>
                  <a:lnTo>
                    <a:pt x="277" y="314"/>
                  </a:lnTo>
                  <a:lnTo>
                    <a:pt x="236" y="323"/>
                  </a:lnTo>
                  <a:lnTo>
                    <a:pt x="235" y="187"/>
                  </a:lnTo>
                  <a:lnTo>
                    <a:pt x="159" y="298"/>
                  </a:lnTo>
                  <a:lnTo>
                    <a:pt x="80" y="409"/>
                  </a:lnTo>
                  <a:lnTo>
                    <a:pt x="0" y="517"/>
                  </a:lnTo>
                  <a:lnTo>
                    <a:pt x="236" y="903"/>
                  </a:lnTo>
                  <a:lnTo>
                    <a:pt x="236" y="766"/>
                  </a:lnTo>
                  <a:lnTo>
                    <a:pt x="295" y="759"/>
                  </a:lnTo>
                  <a:lnTo>
                    <a:pt x="353" y="747"/>
                  </a:lnTo>
                  <a:lnTo>
                    <a:pt x="411" y="733"/>
                  </a:lnTo>
                  <a:lnTo>
                    <a:pt x="467" y="713"/>
                  </a:lnTo>
                  <a:lnTo>
                    <a:pt x="522" y="691"/>
                  </a:lnTo>
                  <a:lnTo>
                    <a:pt x="575" y="665"/>
                  </a:lnTo>
                  <a:lnTo>
                    <a:pt x="626" y="635"/>
                  </a:lnTo>
                  <a:lnTo>
                    <a:pt x="676" y="601"/>
                  </a:lnTo>
                  <a:lnTo>
                    <a:pt x="724" y="564"/>
                  </a:lnTo>
                  <a:lnTo>
                    <a:pt x="768" y="525"/>
                  </a:lnTo>
                  <a:lnTo>
                    <a:pt x="811" y="481"/>
                  </a:lnTo>
                  <a:lnTo>
                    <a:pt x="849" y="435"/>
                  </a:lnTo>
                  <a:lnTo>
                    <a:pt x="884" y="387"/>
                  </a:lnTo>
                  <a:lnTo>
                    <a:pt x="916" y="337"/>
                  </a:lnTo>
                  <a:lnTo>
                    <a:pt x="945" y="284"/>
                  </a:lnTo>
                  <a:lnTo>
                    <a:pt x="970" y="231"/>
                  </a:lnTo>
                  <a:lnTo>
                    <a:pt x="991" y="174"/>
                  </a:lnTo>
                  <a:lnTo>
                    <a:pt x="1009" y="117"/>
                  </a:lnTo>
                  <a:lnTo>
                    <a:pt x="1023" y="58"/>
                  </a:lnTo>
                  <a:lnTo>
                    <a:pt x="1032" y="0"/>
                  </a:lnTo>
                  <a:lnTo>
                    <a:pt x="812" y="132"/>
                  </a:lnTo>
                  <a:lnTo>
                    <a:pt x="585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41;p2">
              <a:extLst>
                <a:ext uri="{FF2B5EF4-FFF2-40B4-BE49-F238E27FC236}">
                  <a16:creationId xmlns:a16="http://schemas.microsoft.com/office/drawing/2014/main" id="{953CFE4D-13A1-C745-8505-5E08B1387C05}"/>
                </a:ext>
              </a:extLst>
            </p:cNvPr>
            <p:cNvSpPr/>
            <p:nvPr/>
          </p:nvSpPr>
          <p:spPr>
            <a:xfrm>
              <a:off x="3524738" y="3744719"/>
              <a:ext cx="960033" cy="1145176"/>
            </a:xfrm>
            <a:custGeom>
              <a:avLst/>
              <a:gdLst/>
              <a:ahLst/>
              <a:cxnLst/>
              <a:rect l="l" t="t" r="r" b="b"/>
              <a:pathLst>
                <a:path w="930" h="1075" extrusionOk="0">
                  <a:moveTo>
                    <a:pt x="929" y="645"/>
                  </a:moveTo>
                  <a:lnTo>
                    <a:pt x="887" y="634"/>
                  </a:lnTo>
                  <a:lnTo>
                    <a:pt x="847" y="620"/>
                  </a:lnTo>
                  <a:lnTo>
                    <a:pt x="807" y="603"/>
                  </a:lnTo>
                  <a:lnTo>
                    <a:pt x="771" y="582"/>
                  </a:lnTo>
                  <a:lnTo>
                    <a:pt x="735" y="557"/>
                  </a:lnTo>
                  <a:lnTo>
                    <a:pt x="703" y="529"/>
                  </a:lnTo>
                  <a:lnTo>
                    <a:pt x="673" y="497"/>
                  </a:lnTo>
                  <a:lnTo>
                    <a:pt x="648" y="465"/>
                  </a:lnTo>
                  <a:lnTo>
                    <a:pt x="624" y="428"/>
                  </a:lnTo>
                  <a:lnTo>
                    <a:pt x="607" y="398"/>
                  </a:lnTo>
                  <a:lnTo>
                    <a:pt x="594" y="366"/>
                  </a:lnTo>
                  <a:lnTo>
                    <a:pt x="583" y="332"/>
                  </a:lnTo>
                  <a:lnTo>
                    <a:pt x="577" y="298"/>
                  </a:lnTo>
                  <a:lnTo>
                    <a:pt x="575" y="264"/>
                  </a:lnTo>
                  <a:lnTo>
                    <a:pt x="576" y="229"/>
                  </a:lnTo>
                  <a:lnTo>
                    <a:pt x="748" y="229"/>
                  </a:lnTo>
                  <a:lnTo>
                    <a:pt x="360" y="0"/>
                  </a:lnTo>
                  <a:lnTo>
                    <a:pt x="0" y="236"/>
                  </a:lnTo>
                  <a:lnTo>
                    <a:pt x="136" y="237"/>
                  </a:lnTo>
                  <a:lnTo>
                    <a:pt x="141" y="299"/>
                  </a:lnTo>
                  <a:lnTo>
                    <a:pt x="150" y="362"/>
                  </a:lnTo>
                  <a:lnTo>
                    <a:pt x="165" y="422"/>
                  </a:lnTo>
                  <a:lnTo>
                    <a:pt x="182" y="483"/>
                  </a:lnTo>
                  <a:lnTo>
                    <a:pt x="204" y="541"/>
                  </a:lnTo>
                  <a:lnTo>
                    <a:pt x="231" y="598"/>
                  </a:lnTo>
                  <a:lnTo>
                    <a:pt x="262" y="653"/>
                  </a:lnTo>
                  <a:lnTo>
                    <a:pt x="296" y="704"/>
                  </a:lnTo>
                  <a:lnTo>
                    <a:pt x="333" y="752"/>
                  </a:lnTo>
                  <a:lnTo>
                    <a:pt x="374" y="797"/>
                  </a:lnTo>
                  <a:lnTo>
                    <a:pt x="419" y="841"/>
                  </a:lnTo>
                  <a:lnTo>
                    <a:pt x="465" y="880"/>
                  </a:lnTo>
                  <a:lnTo>
                    <a:pt x="514" y="917"/>
                  </a:lnTo>
                  <a:lnTo>
                    <a:pt x="566" y="951"/>
                  </a:lnTo>
                  <a:lnTo>
                    <a:pt x="620" y="980"/>
                  </a:lnTo>
                  <a:lnTo>
                    <a:pt x="675" y="1007"/>
                  </a:lnTo>
                  <a:lnTo>
                    <a:pt x="732" y="1029"/>
                  </a:lnTo>
                  <a:lnTo>
                    <a:pt x="790" y="1048"/>
                  </a:lnTo>
                  <a:lnTo>
                    <a:pt x="849" y="1062"/>
                  </a:lnTo>
                  <a:lnTo>
                    <a:pt x="910" y="1074"/>
                  </a:lnTo>
                  <a:lnTo>
                    <a:pt x="772" y="845"/>
                  </a:lnTo>
                  <a:lnTo>
                    <a:pt x="929" y="64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42;p2">
              <a:extLst>
                <a:ext uri="{FF2B5EF4-FFF2-40B4-BE49-F238E27FC236}">
                  <a16:creationId xmlns:a16="http://schemas.microsoft.com/office/drawing/2014/main" id="{4B91F671-6FFF-2E4A-A39C-C6846B7900FD}"/>
                </a:ext>
              </a:extLst>
            </p:cNvPr>
            <p:cNvSpPr/>
            <p:nvPr/>
          </p:nvSpPr>
          <p:spPr>
            <a:xfrm>
              <a:off x="4645809" y="3048026"/>
              <a:ext cx="973453" cy="1134523"/>
            </a:xfrm>
            <a:custGeom>
              <a:avLst/>
              <a:gdLst/>
              <a:ahLst/>
              <a:cxnLst/>
              <a:rect l="l" t="t" r="r" b="b"/>
              <a:pathLst>
                <a:path w="943" h="1065" extrusionOk="0">
                  <a:moveTo>
                    <a:pt x="554" y="1064"/>
                  </a:moveTo>
                  <a:lnTo>
                    <a:pt x="942" y="840"/>
                  </a:lnTo>
                  <a:lnTo>
                    <a:pt x="781" y="840"/>
                  </a:lnTo>
                  <a:lnTo>
                    <a:pt x="776" y="778"/>
                  </a:lnTo>
                  <a:lnTo>
                    <a:pt x="767" y="716"/>
                  </a:lnTo>
                  <a:lnTo>
                    <a:pt x="754" y="655"/>
                  </a:lnTo>
                  <a:lnTo>
                    <a:pt x="737" y="595"/>
                  </a:lnTo>
                  <a:lnTo>
                    <a:pt x="714" y="536"/>
                  </a:lnTo>
                  <a:lnTo>
                    <a:pt x="688" y="480"/>
                  </a:lnTo>
                  <a:lnTo>
                    <a:pt x="658" y="425"/>
                  </a:lnTo>
                  <a:lnTo>
                    <a:pt x="624" y="372"/>
                  </a:lnTo>
                  <a:lnTo>
                    <a:pt x="586" y="323"/>
                  </a:lnTo>
                  <a:lnTo>
                    <a:pt x="547" y="275"/>
                  </a:lnTo>
                  <a:lnTo>
                    <a:pt x="502" y="232"/>
                  </a:lnTo>
                  <a:lnTo>
                    <a:pt x="455" y="191"/>
                  </a:lnTo>
                  <a:lnTo>
                    <a:pt x="405" y="153"/>
                  </a:lnTo>
                  <a:lnTo>
                    <a:pt x="352" y="120"/>
                  </a:lnTo>
                  <a:lnTo>
                    <a:pt x="298" y="89"/>
                  </a:lnTo>
                  <a:lnTo>
                    <a:pt x="241" y="63"/>
                  </a:lnTo>
                  <a:lnTo>
                    <a:pt x="182" y="41"/>
                  </a:lnTo>
                  <a:lnTo>
                    <a:pt x="122" y="23"/>
                  </a:lnTo>
                  <a:lnTo>
                    <a:pt x="61" y="9"/>
                  </a:lnTo>
                  <a:lnTo>
                    <a:pt x="0" y="0"/>
                  </a:lnTo>
                  <a:lnTo>
                    <a:pt x="137" y="226"/>
                  </a:lnTo>
                  <a:lnTo>
                    <a:pt x="5" y="451"/>
                  </a:lnTo>
                  <a:lnTo>
                    <a:pt x="48" y="465"/>
                  </a:lnTo>
                  <a:lnTo>
                    <a:pt x="90" y="483"/>
                  </a:lnTo>
                  <a:lnTo>
                    <a:pt x="130" y="505"/>
                  </a:lnTo>
                  <a:lnTo>
                    <a:pt x="168" y="531"/>
                  </a:lnTo>
                  <a:lnTo>
                    <a:pt x="202" y="561"/>
                  </a:lnTo>
                  <a:lnTo>
                    <a:pt x="233" y="594"/>
                  </a:lnTo>
                  <a:lnTo>
                    <a:pt x="262" y="629"/>
                  </a:lnTo>
                  <a:lnTo>
                    <a:pt x="285" y="668"/>
                  </a:lnTo>
                  <a:lnTo>
                    <a:pt x="305" y="709"/>
                  </a:lnTo>
                  <a:lnTo>
                    <a:pt x="321" y="751"/>
                  </a:lnTo>
                  <a:lnTo>
                    <a:pt x="333" y="795"/>
                  </a:lnTo>
                  <a:lnTo>
                    <a:pt x="340" y="840"/>
                  </a:lnTo>
                  <a:lnTo>
                    <a:pt x="188" y="841"/>
                  </a:lnTo>
                  <a:lnTo>
                    <a:pt x="554" y="10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19;p2">
            <a:extLst>
              <a:ext uri="{FF2B5EF4-FFF2-40B4-BE49-F238E27FC236}">
                <a16:creationId xmlns:a16="http://schemas.microsoft.com/office/drawing/2014/main" id="{7639260A-AC0F-DF4C-9FA3-DBAFB71F352C}"/>
              </a:ext>
            </a:extLst>
          </p:cNvPr>
          <p:cNvSpPr/>
          <p:nvPr/>
        </p:nvSpPr>
        <p:spPr>
          <a:xfrm>
            <a:off x="3805240" y="2356549"/>
            <a:ext cx="1490824" cy="33129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8371C-A4E5-8946-B529-F23A416E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AEB58-640E-A046-BEF5-0DFD54CB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Google Shape;410;p2">
            <a:extLst>
              <a:ext uri="{FF2B5EF4-FFF2-40B4-BE49-F238E27FC236}">
                <a16:creationId xmlns:a16="http://schemas.microsoft.com/office/drawing/2014/main" id="{11EEF9FB-12BD-2A4A-8A8D-6185F9AAAD8A}"/>
              </a:ext>
            </a:extLst>
          </p:cNvPr>
          <p:cNvSpPr/>
          <p:nvPr/>
        </p:nvSpPr>
        <p:spPr>
          <a:xfrm>
            <a:off x="7637318" y="2936076"/>
            <a:ext cx="1430678" cy="1517173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Organizational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11;p2">
            <a:extLst>
              <a:ext uri="{FF2B5EF4-FFF2-40B4-BE49-F238E27FC236}">
                <a16:creationId xmlns:a16="http://schemas.microsoft.com/office/drawing/2014/main" id="{064E13F5-9D4A-CD4F-ABB3-C031B454DBD3}"/>
              </a:ext>
            </a:extLst>
          </p:cNvPr>
          <p:cNvSpPr/>
          <p:nvPr/>
        </p:nvSpPr>
        <p:spPr>
          <a:xfrm rot="-1698201" flipH="1">
            <a:off x="7184949" y="3600071"/>
            <a:ext cx="787049" cy="1140476"/>
          </a:xfrm>
          <a:custGeom>
            <a:avLst/>
            <a:gdLst/>
            <a:ahLst/>
            <a:cxnLst/>
            <a:rect l="l" t="t" r="r" b="b"/>
            <a:pathLst>
              <a:path w="793" h="1440" extrusionOk="0">
                <a:moveTo>
                  <a:pt x="286" y="1316"/>
                </a:moveTo>
                <a:lnTo>
                  <a:pt x="340" y="1290"/>
                </a:lnTo>
                <a:lnTo>
                  <a:pt x="392" y="1260"/>
                </a:lnTo>
                <a:lnTo>
                  <a:pt x="442" y="1225"/>
                </a:lnTo>
                <a:lnTo>
                  <a:pt x="490" y="1187"/>
                </a:lnTo>
                <a:lnTo>
                  <a:pt x="535" y="1146"/>
                </a:lnTo>
                <a:lnTo>
                  <a:pt x="576" y="1102"/>
                </a:lnTo>
                <a:lnTo>
                  <a:pt x="616" y="1055"/>
                </a:lnTo>
                <a:lnTo>
                  <a:pt x="650" y="1005"/>
                </a:lnTo>
                <a:lnTo>
                  <a:pt x="682" y="953"/>
                </a:lnTo>
                <a:lnTo>
                  <a:pt x="709" y="900"/>
                </a:lnTo>
                <a:lnTo>
                  <a:pt x="734" y="844"/>
                </a:lnTo>
                <a:lnTo>
                  <a:pt x="753" y="786"/>
                </a:lnTo>
                <a:lnTo>
                  <a:pt x="770" y="727"/>
                </a:lnTo>
                <a:lnTo>
                  <a:pt x="781" y="668"/>
                </a:lnTo>
                <a:lnTo>
                  <a:pt x="789" y="608"/>
                </a:lnTo>
                <a:lnTo>
                  <a:pt x="792" y="547"/>
                </a:lnTo>
                <a:lnTo>
                  <a:pt x="790" y="487"/>
                </a:lnTo>
                <a:lnTo>
                  <a:pt x="786" y="427"/>
                </a:lnTo>
                <a:lnTo>
                  <a:pt x="775" y="367"/>
                </a:lnTo>
                <a:lnTo>
                  <a:pt x="762" y="308"/>
                </a:lnTo>
                <a:lnTo>
                  <a:pt x="744" y="249"/>
                </a:lnTo>
                <a:lnTo>
                  <a:pt x="722" y="193"/>
                </a:lnTo>
                <a:lnTo>
                  <a:pt x="697" y="137"/>
                </a:lnTo>
                <a:lnTo>
                  <a:pt x="667" y="84"/>
                </a:lnTo>
                <a:lnTo>
                  <a:pt x="639" y="41"/>
                </a:lnTo>
                <a:lnTo>
                  <a:pt x="609" y="0"/>
                </a:lnTo>
                <a:lnTo>
                  <a:pt x="521" y="247"/>
                </a:lnTo>
                <a:lnTo>
                  <a:pt x="277" y="280"/>
                </a:lnTo>
                <a:lnTo>
                  <a:pt x="294" y="308"/>
                </a:lnTo>
                <a:lnTo>
                  <a:pt x="316" y="347"/>
                </a:lnTo>
                <a:lnTo>
                  <a:pt x="332" y="389"/>
                </a:lnTo>
                <a:lnTo>
                  <a:pt x="345" y="431"/>
                </a:lnTo>
                <a:lnTo>
                  <a:pt x="353" y="475"/>
                </a:lnTo>
                <a:lnTo>
                  <a:pt x="357" y="519"/>
                </a:lnTo>
                <a:lnTo>
                  <a:pt x="355" y="564"/>
                </a:lnTo>
                <a:lnTo>
                  <a:pt x="350" y="608"/>
                </a:lnTo>
                <a:lnTo>
                  <a:pt x="339" y="652"/>
                </a:lnTo>
                <a:lnTo>
                  <a:pt x="325" y="694"/>
                </a:lnTo>
                <a:lnTo>
                  <a:pt x="306" y="734"/>
                </a:lnTo>
                <a:lnTo>
                  <a:pt x="284" y="772"/>
                </a:lnTo>
                <a:lnTo>
                  <a:pt x="257" y="808"/>
                </a:lnTo>
                <a:lnTo>
                  <a:pt x="227" y="841"/>
                </a:lnTo>
                <a:lnTo>
                  <a:pt x="193" y="871"/>
                </a:lnTo>
                <a:lnTo>
                  <a:pt x="156" y="896"/>
                </a:lnTo>
                <a:lnTo>
                  <a:pt x="113" y="761"/>
                </a:lnTo>
                <a:lnTo>
                  <a:pt x="0" y="1169"/>
                </a:lnTo>
                <a:lnTo>
                  <a:pt x="321" y="1439"/>
                </a:lnTo>
                <a:lnTo>
                  <a:pt x="286" y="1316"/>
                </a:lnTo>
              </a:path>
            </a:pathLst>
          </a:custGeom>
          <a:solidFill>
            <a:srgbClr val="B06E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13;p2">
            <a:extLst>
              <a:ext uri="{FF2B5EF4-FFF2-40B4-BE49-F238E27FC236}">
                <a16:creationId xmlns:a16="http://schemas.microsoft.com/office/drawing/2014/main" id="{73D7DDF1-6064-6B4C-BAD4-716316565B2A}"/>
              </a:ext>
            </a:extLst>
          </p:cNvPr>
          <p:cNvSpPr/>
          <p:nvPr/>
        </p:nvSpPr>
        <p:spPr>
          <a:xfrm rot="5400000">
            <a:off x="-628179" y="2682736"/>
            <a:ext cx="3291840" cy="164592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414;p2">
            <a:extLst>
              <a:ext uri="{FF2B5EF4-FFF2-40B4-BE49-F238E27FC236}">
                <a16:creationId xmlns:a16="http://schemas.microsoft.com/office/drawing/2014/main" id="{D78DF455-F58F-8B4E-ACA4-B969275683D0}"/>
              </a:ext>
            </a:extLst>
          </p:cNvPr>
          <p:cNvGrpSpPr/>
          <p:nvPr/>
        </p:nvGrpSpPr>
        <p:grpSpPr>
          <a:xfrm>
            <a:off x="279603" y="3203316"/>
            <a:ext cx="1490824" cy="789331"/>
            <a:chOff x="118752" y="1489364"/>
            <a:chExt cx="1645920" cy="871451"/>
          </a:xfrm>
        </p:grpSpPr>
        <p:sp>
          <p:nvSpPr>
            <p:cNvPr id="10" name="Google Shape;415;p2">
              <a:extLst>
                <a:ext uri="{FF2B5EF4-FFF2-40B4-BE49-F238E27FC236}">
                  <a16:creationId xmlns:a16="http://schemas.microsoft.com/office/drawing/2014/main" id="{69FF44DA-7981-9940-8789-9B61C9E8E822}"/>
                </a:ext>
              </a:extLst>
            </p:cNvPr>
            <p:cNvSpPr/>
            <p:nvPr/>
          </p:nvSpPr>
          <p:spPr>
            <a:xfrm>
              <a:off x="118752" y="1489364"/>
              <a:ext cx="1645920" cy="3657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Ethics, Fairness &amp; Culture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16;p2">
              <a:extLst>
                <a:ext uri="{FF2B5EF4-FFF2-40B4-BE49-F238E27FC236}">
                  <a16:creationId xmlns:a16="http://schemas.microsoft.com/office/drawing/2014/main" id="{5B40C5F9-A3BB-0B47-8DDF-DCE12C645836}"/>
                </a:ext>
              </a:extLst>
            </p:cNvPr>
            <p:cNvSpPr/>
            <p:nvPr/>
          </p:nvSpPr>
          <p:spPr>
            <a:xfrm>
              <a:off x="118752" y="1995055"/>
              <a:ext cx="1645920" cy="3657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Compliance Constraints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417;p2">
            <a:extLst>
              <a:ext uri="{FF2B5EF4-FFF2-40B4-BE49-F238E27FC236}">
                <a16:creationId xmlns:a16="http://schemas.microsoft.com/office/drawing/2014/main" id="{4D44DE1E-0AC8-194F-9AAF-F97374FF779B}"/>
              </a:ext>
            </a:extLst>
          </p:cNvPr>
          <p:cNvSpPr/>
          <p:nvPr/>
        </p:nvSpPr>
        <p:spPr>
          <a:xfrm rot="5400000">
            <a:off x="1103642" y="2682736"/>
            <a:ext cx="3291840" cy="164592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418;p2">
            <a:extLst>
              <a:ext uri="{FF2B5EF4-FFF2-40B4-BE49-F238E27FC236}">
                <a16:creationId xmlns:a16="http://schemas.microsoft.com/office/drawing/2014/main" id="{C6F3279E-7761-D24F-A87F-C9ABE349EB9A}"/>
              </a:ext>
            </a:extLst>
          </p:cNvPr>
          <p:cNvGrpSpPr/>
          <p:nvPr/>
        </p:nvGrpSpPr>
        <p:grpSpPr>
          <a:xfrm>
            <a:off x="2010020" y="2917071"/>
            <a:ext cx="1490824" cy="1285016"/>
            <a:chOff x="2208886" y="1489364"/>
            <a:chExt cx="1645920" cy="1418705"/>
          </a:xfrm>
        </p:grpSpPr>
        <p:sp>
          <p:nvSpPr>
            <p:cNvPr id="14" name="Google Shape;419;p2">
              <a:extLst>
                <a:ext uri="{FF2B5EF4-FFF2-40B4-BE49-F238E27FC236}">
                  <a16:creationId xmlns:a16="http://schemas.microsoft.com/office/drawing/2014/main" id="{E7554EC7-9042-614C-B0F5-3AC93601866F}"/>
                </a:ext>
              </a:extLst>
            </p:cNvPr>
            <p:cNvSpPr/>
            <p:nvPr/>
          </p:nvSpPr>
          <p:spPr>
            <a:xfrm>
              <a:off x="2208886" y="1489364"/>
              <a:ext cx="1645920" cy="3657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Discovery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20;p2">
              <a:extLst>
                <a:ext uri="{FF2B5EF4-FFF2-40B4-BE49-F238E27FC236}">
                  <a16:creationId xmlns:a16="http://schemas.microsoft.com/office/drawing/2014/main" id="{9C0992F8-A1CF-6745-BD16-4BF672E34864}"/>
                </a:ext>
              </a:extLst>
            </p:cNvPr>
            <p:cNvSpPr/>
            <p:nvPr/>
          </p:nvSpPr>
          <p:spPr>
            <a:xfrm>
              <a:off x="2208886" y="1995055"/>
              <a:ext cx="1645920" cy="3657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 Scoping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21;p2">
              <a:extLst>
                <a:ext uri="{FF2B5EF4-FFF2-40B4-BE49-F238E27FC236}">
                  <a16:creationId xmlns:a16="http://schemas.microsoft.com/office/drawing/2014/main" id="{16CA12D1-2416-3345-8DBF-DF2731B0CF50}"/>
                </a:ext>
              </a:extLst>
            </p:cNvPr>
            <p:cNvSpPr/>
            <p:nvPr/>
          </p:nvSpPr>
          <p:spPr>
            <a:xfrm>
              <a:off x="2208886" y="2542309"/>
              <a:ext cx="1645920" cy="3657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Feasibility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422;p2">
            <a:extLst>
              <a:ext uri="{FF2B5EF4-FFF2-40B4-BE49-F238E27FC236}">
                <a16:creationId xmlns:a16="http://schemas.microsoft.com/office/drawing/2014/main" id="{D29DD7A7-CD7C-0949-BE13-DA677088C921}"/>
              </a:ext>
            </a:extLst>
          </p:cNvPr>
          <p:cNvGrpSpPr/>
          <p:nvPr/>
        </p:nvGrpSpPr>
        <p:grpSpPr>
          <a:xfrm rot="1698201">
            <a:off x="5531551" y="2604552"/>
            <a:ext cx="2057700" cy="1920240"/>
            <a:chOff x="6387366" y="1598367"/>
            <a:chExt cx="2376488" cy="2217737"/>
          </a:xfrm>
        </p:grpSpPr>
        <p:sp>
          <p:nvSpPr>
            <p:cNvPr id="18" name="Google Shape;423;p2">
              <a:extLst>
                <a:ext uri="{FF2B5EF4-FFF2-40B4-BE49-F238E27FC236}">
                  <a16:creationId xmlns:a16="http://schemas.microsoft.com/office/drawing/2014/main" id="{64063B49-D25C-5A4E-93F7-F25F71231126}"/>
                </a:ext>
              </a:extLst>
            </p:cNvPr>
            <p:cNvSpPr/>
            <p:nvPr/>
          </p:nvSpPr>
          <p:spPr>
            <a:xfrm>
              <a:off x="6565166" y="1598367"/>
              <a:ext cx="1976438" cy="939800"/>
            </a:xfrm>
            <a:custGeom>
              <a:avLst/>
              <a:gdLst/>
              <a:ahLst/>
              <a:cxnLst/>
              <a:rect l="l" t="t" r="r" b="b"/>
              <a:pathLst>
                <a:path w="1553" h="753" extrusionOk="0">
                  <a:moveTo>
                    <a:pt x="983" y="584"/>
                  </a:moveTo>
                  <a:lnTo>
                    <a:pt x="1417" y="541"/>
                  </a:lnTo>
                  <a:lnTo>
                    <a:pt x="1552" y="150"/>
                  </a:lnTo>
                  <a:lnTo>
                    <a:pt x="1447" y="227"/>
                  </a:lnTo>
                  <a:lnTo>
                    <a:pt x="1398" y="186"/>
                  </a:lnTo>
                  <a:lnTo>
                    <a:pt x="1347" y="149"/>
                  </a:lnTo>
                  <a:lnTo>
                    <a:pt x="1294" y="116"/>
                  </a:lnTo>
                  <a:lnTo>
                    <a:pt x="1238" y="87"/>
                  </a:lnTo>
                  <a:lnTo>
                    <a:pt x="1181" y="61"/>
                  </a:lnTo>
                  <a:lnTo>
                    <a:pt x="1122" y="41"/>
                  </a:lnTo>
                  <a:lnTo>
                    <a:pt x="1060" y="23"/>
                  </a:lnTo>
                  <a:lnTo>
                    <a:pt x="999" y="12"/>
                  </a:lnTo>
                  <a:lnTo>
                    <a:pt x="936" y="4"/>
                  </a:lnTo>
                  <a:lnTo>
                    <a:pt x="873" y="0"/>
                  </a:lnTo>
                  <a:lnTo>
                    <a:pt x="810" y="2"/>
                  </a:lnTo>
                  <a:lnTo>
                    <a:pt x="748" y="8"/>
                  </a:lnTo>
                  <a:lnTo>
                    <a:pt x="685" y="19"/>
                  </a:lnTo>
                  <a:lnTo>
                    <a:pt x="624" y="34"/>
                  </a:lnTo>
                  <a:lnTo>
                    <a:pt x="564" y="53"/>
                  </a:lnTo>
                  <a:lnTo>
                    <a:pt x="506" y="76"/>
                  </a:lnTo>
                  <a:lnTo>
                    <a:pt x="449" y="104"/>
                  </a:lnTo>
                  <a:lnTo>
                    <a:pt x="395" y="137"/>
                  </a:lnTo>
                  <a:lnTo>
                    <a:pt x="342" y="172"/>
                  </a:lnTo>
                  <a:lnTo>
                    <a:pt x="294" y="212"/>
                  </a:lnTo>
                  <a:lnTo>
                    <a:pt x="248" y="254"/>
                  </a:lnTo>
                  <a:lnTo>
                    <a:pt x="205" y="301"/>
                  </a:lnTo>
                  <a:lnTo>
                    <a:pt x="165" y="350"/>
                  </a:lnTo>
                  <a:lnTo>
                    <a:pt x="130" y="401"/>
                  </a:lnTo>
                  <a:lnTo>
                    <a:pt x="98" y="456"/>
                  </a:lnTo>
                  <a:lnTo>
                    <a:pt x="71" y="512"/>
                  </a:lnTo>
                  <a:lnTo>
                    <a:pt x="46" y="570"/>
                  </a:lnTo>
                  <a:lnTo>
                    <a:pt x="27" y="631"/>
                  </a:lnTo>
                  <a:lnTo>
                    <a:pt x="11" y="692"/>
                  </a:lnTo>
                  <a:lnTo>
                    <a:pt x="0" y="752"/>
                  </a:lnTo>
                  <a:lnTo>
                    <a:pt x="222" y="608"/>
                  </a:lnTo>
                  <a:lnTo>
                    <a:pt x="440" y="749"/>
                  </a:lnTo>
                  <a:lnTo>
                    <a:pt x="455" y="710"/>
                  </a:lnTo>
                  <a:lnTo>
                    <a:pt x="474" y="670"/>
                  </a:lnTo>
                  <a:lnTo>
                    <a:pt x="498" y="632"/>
                  </a:lnTo>
                  <a:lnTo>
                    <a:pt x="525" y="596"/>
                  </a:lnTo>
                  <a:lnTo>
                    <a:pt x="556" y="563"/>
                  </a:lnTo>
                  <a:lnTo>
                    <a:pt x="589" y="533"/>
                  </a:lnTo>
                  <a:lnTo>
                    <a:pt x="626" y="507"/>
                  </a:lnTo>
                  <a:lnTo>
                    <a:pt x="665" y="485"/>
                  </a:lnTo>
                  <a:lnTo>
                    <a:pt x="706" y="467"/>
                  </a:lnTo>
                  <a:lnTo>
                    <a:pt x="749" y="453"/>
                  </a:lnTo>
                  <a:lnTo>
                    <a:pt x="793" y="443"/>
                  </a:lnTo>
                  <a:lnTo>
                    <a:pt x="837" y="438"/>
                  </a:lnTo>
                  <a:lnTo>
                    <a:pt x="882" y="438"/>
                  </a:lnTo>
                  <a:lnTo>
                    <a:pt x="927" y="442"/>
                  </a:lnTo>
                  <a:lnTo>
                    <a:pt x="971" y="450"/>
                  </a:lnTo>
                  <a:lnTo>
                    <a:pt x="1014" y="464"/>
                  </a:lnTo>
                  <a:lnTo>
                    <a:pt x="1055" y="480"/>
                  </a:lnTo>
                  <a:lnTo>
                    <a:pt x="1095" y="502"/>
                  </a:lnTo>
                  <a:lnTo>
                    <a:pt x="983" y="58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24;p2">
              <a:extLst>
                <a:ext uri="{FF2B5EF4-FFF2-40B4-BE49-F238E27FC236}">
                  <a16:creationId xmlns:a16="http://schemas.microsoft.com/office/drawing/2014/main" id="{C34634EB-A6B6-924C-8158-04C8CB30D61D}"/>
                </a:ext>
              </a:extLst>
            </p:cNvPr>
            <p:cNvSpPr/>
            <p:nvPr/>
          </p:nvSpPr>
          <p:spPr>
            <a:xfrm>
              <a:off x="6387366" y="2427042"/>
              <a:ext cx="1554162" cy="1336675"/>
            </a:xfrm>
            <a:custGeom>
              <a:avLst/>
              <a:gdLst/>
              <a:ahLst/>
              <a:cxnLst/>
              <a:rect l="l" t="t" r="r" b="b"/>
              <a:pathLst>
                <a:path w="1221" h="1071" extrusionOk="0">
                  <a:moveTo>
                    <a:pt x="1220" y="1042"/>
                  </a:moveTo>
                  <a:lnTo>
                    <a:pt x="1002" y="847"/>
                  </a:lnTo>
                  <a:lnTo>
                    <a:pt x="1081" y="630"/>
                  </a:lnTo>
                  <a:lnTo>
                    <a:pt x="1038" y="635"/>
                  </a:lnTo>
                  <a:lnTo>
                    <a:pt x="994" y="636"/>
                  </a:lnTo>
                  <a:lnTo>
                    <a:pt x="950" y="634"/>
                  </a:lnTo>
                  <a:lnTo>
                    <a:pt x="906" y="626"/>
                  </a:lnTo>
                  <a:lnTo>
                    <a:pt x="865" y="614"/>
                  </a:lnTo>
                  <a:lnTo>
                    <a:pt x="823" y="599"/>
                  </a:lnTo>
                  <a:lnTo>
                    <a:pt x="784" y="579"/>
                  </a:lnTo>
                  <a:lnTo>
                    <a:pt x="747" y="556"/>
                  </a:lnTo>
                  <a:lnTo>
                    <a:pt x="713" y="528"/>
                  </a:lnTo>
                  <a:lnTo>
                    <a:pt x="682" y="496"/>
                  </a:lnTo>
                  <a:lnTo>
                    <a:pt x="653" y="463"/>
                  </a:lnTo>
                  <a:lnTo>
                    <a:pt x="629" y="427"/>
                  </a:lnTo>
                  <a:lnTo>
                    <a:pt x="609" y="390"/>
                  </a:lnTo>
                  <a:lnTo>
                    <a:pt x="594" y="352"/>
                  </a:lnTo>
                  <a:lnTo>
                    <a:pt x="581" y="314"/>
                  </a:lnTo>
                  <a:lnTo>
                    <a:pt x="573" y="273"/>
                  </a:lnTo>
                  <a:lnTo>
                    <a:pt x="568" y="232"/>
                  </a:lnTo>
                  <a:lnTo>
                    <a:pt x="712" y="232"/>
                  </a:lnTo>
                  <a:lnTo>
                    <a:pt x="368" y="0"/>
                  </a:lnTo>
                  <a:lnTo>
                    <a:pt x="0" y="235"/>
                  </a:lnTo>
                  <a:lnTo>
                    <a:pt x="134" y="234"/>
                  </a:lnTo>
                  <a:lnTo>
                    <a:pt x="139" y="296"/>
                  </a:lnTo>
                  <a:lnTo>
                    <a:pt x="148" y="358"/>
                  </a:lnTo>
                  <a:lnTo>
                    <a:pt x="161" y="419"/>
                  </a:lnTo>
                  <a:lnTo>
                    <a:pt x="178" y="479"/>
                  </a:lnTo>
                  <a:lnTo>
                    <a:pt x="200" y="538"/>
                  </a:lnTo>
                  <a:lnTo>
                    <a:pt x="227" y="595"/>
                  </a:lnTo>
                  <a:lnTo>
                    <a:pt x="257" y="650"/>
                  </a:lnTo>
                  <a:lnTo>
                    <a:pt x="291" y="702"/>
                  </a:lnTo>
                  <a:lnTo>
                    <a:pt x="328" y="751"/>
                  </a:lnTo>
                  <a:lnTo>
                    <a:pt x="369" y="797"/>
                  </a:lnTo>
                  <a:lnTo>
                    <a:pt x="413" y="841"/>
                  </a:lnTo>
                  <a:lnTo>
                    <a:pt x="459" y="882"/>
                  </a:lnTo>
                  <a:lnTo>
                    <a:pt x="509" y="919"/>
                  </a:lnTo>
                  <a:lnTo>
                    <a:pt x="562" y="951"/>
                  </a:lnTo>
                  <a:lnTo>
                    <a:pt x="617" y="981"/>
                  </a:lnTo>
                  <a:lnTo>
                    <a:pt x="673" y="1007"/>
                  </a:lnTo>
                  <a:lnTo>
                    <a:pt x="732" y="1027"/>
                  </a:lnTo>
                  <a:lnTo>
                    <a:pt x="791" y="1045"/>
                  </a:lnTo>
                  <a:lnTo>
                    <a:pt x="852" y="1057"/>
                  </a:lnTo>
                  <a:lnTo>
                    <a:pt x="913" y="1067"/>
                  </a:lnTo>
                  <a:lnTo>
                    <a:pt x="975" y="1070"/>
                  </a:lnTo>
                  <a:lnTo>
                    <a:pt x="1037" y="1070"/>
                  </a:lnTo>
                  <a:lnTo>
                    <a:pt x="1098" y="1066"/>
                  </a:lnTo>
                  <a:lnTo>
                    <a:pt x="1160" y="1056"/>
                  </a:lnTo>
                  <a:lnTo>
                    <a:pt x="1220" y="104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25;p2">
              <a:extLst>
                <a:ext uri="{FF2B5EF4-FFF2-40B4-BE49-F238E27FC236}">
                  <a16:creationId xmlns:a16="http://schemas.microsoft.com/office/drawing/2014/main" id="{F6E2B75E-61FC-4B4C-AFD7-0673FE8D6E51}"/>
                </a:ext>
              </a:extLst>
            </p:cNvPr>
            <p:cNvSpPr/>
            <p:nvPr/>
          </p:nvSpPr>
          <p:spPr>
            <a:xfrm>
              <a:off x="7754204" y="2019054"/>
              <a:ext cx="1009650" cy="1797050"/>
            </a:xfrm>
            <a:custGeom>
              <a:avLst/>
              <a:gdLst/>
              <a:ahLst/>
              <a:cxnLst/>
              <a:rect l="l" t="t" r="r" b="b"/>
              <a:pathLst>
                <a:path w="793" h="1440" extrusionOk="0">
                  <a:moveTo>
                    <a:pt x="286" y="1316"/>
                  </a:moveTo>
                  <a:lnTo>
                    <a:pt x="340" y="1290"/>
                  </a:lnTo>
                  <a:lnTo>
                    <a:pt x="392" y="1260"/>
                  </a:lnTo>
                  <a:lnTo>
                    <a:pt x="442" y="1225"/>
                  </a:lnTo>
                  <a:lnTo>
                    <a:pt x="490" y="1187"/>
                  </a:lnTo>
                  <a:lnTo>
                    <a:pt x="535" y="1146"/>
                  </a:lnTo>
                  <a:lnTo>
                    <a:pt x="576" y="1102"/>
                  </a:lnTo>
                  <a:lnTo>
                    <a:pt x="616" y="1055"/>
                  </a:lnTo>
                  <a:lnTo>
                    <a:pt x="650" y="1005"/>
                  </a:lnTo>
                  <a:lnTo>
                    <a:pt x="682" y="953"/>
                  </a:lnTo>
                  <a:lnTo>
                    <a:pt x="709" y="900"/>
                  </a:lnTo>
                  <a:lnTo>
                    <a:pt x="734" y="844"/>
                  </a:lnTo>
                  <a:lnTo>
                    <a:pt x="753" y="786"/>
                  </a:lnTo>
                  <a:lnTo>
                    <a:pt x="770" y="727"/>
                  </a:lnTo>
                  <a:lnTo>
                    <a:pt x="781" y="668"/>
                  </a:lnTo>
                  <a:lnTo>
                    <a:pt x="789" y="608"/>
                  </a:lnTo>
                  <a:lnTo>
                    <a:pt x="792" y="547"/>
                  </a:lnTo>
                  <a:lnTo>
                    <a:pt x="790" y="487"/>
                  </a:lnTo>
                  <a:lnTo>
                    <a:pt x="786" y="427"/>
                  </a:lnTo>
                  <a:lnTo>
                    <a:pt x="775" y="367"/>
                  </a:lnTo>
                  <a:lnTo>
                    <a:pt x="762" y="308"/>
                  </a:lnTo>
                  <a:lnTo>
                    <a:pt x="744" y="249"/>
                  </a:lnTo>
                  <a:lnTo>
                    <a:pt x="722" y="193"/>
                  </a:lnTo>
                  <a:lnTo>
                    <a:pt x="697" y="137"/>
                  </a:lnTo>
                  <a:lnTo>
                    <a:pt x="667" y="84"/>
                  </a:lnTo>
                  <a:lnTo>
                    <a:pt x="639" y="41"/>
                  </a:lnTo>
                  <a:lnTo>
                    <a:pt x="609" y="0"/>
                  </a:lnTo>
                  <a:lnTo>
                    <a:pt x="521" y="247"/>
                  </a:lnTo>
                  <a:lnTo>
                    <a:pt x="277" y="280"/>
                  </a:lnTo>
                  <a:lnTo>
                    <a:pt x="294" y="308"/>
                  </a:lnTo>
                  <a:lnTo>
                    <a:pt x="316" y="347"/>
                  </a:lnTo>
                  <a:lnTo>
                    <a:pt x="332" y="389"/>
                  </a:lnTo>
                  <a:lnTo>
                    <a:pt x="345" y="431"/>
                  </a:lnTo>
                  <a:lnTo>
                    <a:pt x="353" y="475"/>
                  </a:lnTo>
                  <a:lnTo>
                    <a:pt x="357" y="519"/>
                  </a:lnTo>
                  <a:lnTo>
                    <a:pt x="355" y="564"/>
                  </a:lnTo>
                  <a:lnTo>
                    <a:pt x="350" y="608"/>
                  </a:lnTo>
                  <a:lnTo>
                    <a:pt x="339" y="652"/>
                  </a:lnTo>
                  <a:lnTo>
                    <a:pt x="325" y="694"/>
                  </a:lnTo>
                  <a:lnTo>
                    <a:pt x="306" y="734"/>
                  </a:lnTo>
                  <a:lnTo>
                    <a:pt x="284" y="772"/>
                  </a:lnTo>
                  <a:lnTo>
                    <a:pt x="257" y="808"/>
                  </a:lnTo>
                  <a:lnTo>
                    <a:pt x="227" y="841"/>
                  </a:lnTo>
                  <a:lnTo>
                    <a:pt x="193" y="871"/>
                  </a:lnTo>
                  <a:lnTo>
                    <a:pt x="156" y="896"/>
                  </a:lnTo>
                  <a:lnTo>
                    <a:pt x="113" y="761"/>
                  </a:lnTo>
                  <a:lnTo>
                    <a:pt x="0" y="1169"/>
                  </a:lnTo>
                  <a:lnTo>
                    <a:pt x="321" y="1439"/>
                  </a:lnTo>
                  <a:lnTo>
                    <a:pt x="286" y="131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26;p2">
              <a:extLst>
                <a:ext uri="{FF2B5EF4-FFF2-40B4-BE49-F238E27FC236}">
                  <a16:creationId xmlns:a16="http://schemas.microsoft.com/office/drawing/2014/main" id="{A280627E-B60F-3E47-88A9-5A46E39CE1B0}"/>
                </a:ext>
              </a:extLst>
            </p:cNvPr>
            <p:cNvSpPr/>
            <p:nvPr/>
          </p:nvSpPr>
          <p:spPr>
            <a:xfrm>
              <a:off x="7119666" y="1812665"/>
              <a:ext cx="991200" cy="1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sp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Governance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27;p2">
              <a:extLst>
                <a:ext uri="{FF2B5EF4-FFF2-40B4-BE49-F238E27FC236}">
                  <a16:creationId xmlns:a16="http://schemas.microsoft.com/office/drawing/2014/main" id="{258C6108-C5C0-C94C-B334-049124314143}"/>
                </a:ext>
              </a:extLst>
            </p:cNvPr>
            <p:cNvSpPr/>
            <p:nvPr/>
          </p:nvSpPr>
          <p:spPr>
            <a:xfrm rot="-4366153">
              <a:off x="7976753" y="2927616"/>
              <a:ext cx="848690" cy="1708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sp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Monitoring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28;p2">
              <a:extLst>
                <a:ext uri="{FF2B5EF4-FFF2-40B4-BE49-F238E27FC236}">
                  <a16:creationId xmlns:a16="http://schemas.microsoft.com/office/drawing/2014/main" id="{375B0BC9-1005-9B47-9FF3-65521DDDE5D3}"/>
                </a:ext>
              </a:extLst>
            </p:cNvPr>
            <p:cNvSpPr/>
            <p:nvPr/>
          </p:nvSpPr>
          <p:spPr>
            <a:xfrm rot="2232996">
              <a:off x="6577563" y="3097210"/>
              <a:ext cx="1110560" cy="170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sp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Implementation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429;p2">
            <a:extLst>
              <a:ext uri="{FF2B5EF4-FFF2-40B4-BE49-F238E27FC236}">
                <a16:creationId xmlns:a16="http://schemas.microsoft.com/office/drawing/2014/main" id="{15BF8C29-BDFA-3248-8A0B-BF4B088D67C4}"/>
              </a:ext>
            </a:extLst>
          </p:cNvPr>
          <p:cNvSpPr txBox="1"/>
          <p:nvPr/>
        </p:nvSpPr>
        <p:spPr>
          <a:xfrm>
            <a:off x="7497282" y="1948875"/>
            <a:ext cx="164592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34;p2">
            <a:extLst>
              <a:ext uri="{FF2B5EF4-FFF2-40B4-BE49-F238E27FC236}">
                <a16:creationId xmlns:a16="http://schemas.microsoft.com/office/drawing/2014/main" id="{EE98E4EA-B55F-1443-B658-76D8EB31A943}"/>
              </a:ext>
            </a:extLst>
          </p:cNvPr>
          <p:cNvSpPr txBox="1"/>
          <p:nvPr/>
        </p:nvSpPr>
        <p:spPr>
          <a:xfrm>
            <a:off x="186484" y="1968035"/>
            <a:ext cx="164592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435;p2">
            <a:extLst>
              <a:ext uri="{FF2B5EF4-FFF2-40B4-BE49-F238E27FC236}">
                <a16:creationId xmlns:a16="http://schemas.microsoft.com/office/drawing/2014/main" id="{22DCDFB4-3EC3-A941-8A7C-41B8155CA8DE}"/>
              </a:ext>
            </a:extLst>
          </p:cNvPr>
          <p:cNvSpPr txBox="1"/>
          <p:nvPr/>
        </p:nvSpPr>
        <p:spPr>
          <a:xfrm>
            <a:off x="1916901" y="1968035"/>
            <a:ext cx="164592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436;p2">
            <a:extLst>
              <a:ext uri="{FF2B5EF4-FFF2-40B4-BE49-F238E27FC236}">
                <a16:creationId xmlns:a16="http://schemas.microsoft.com/office/drawing/2014/main" id="{A35BDDCA-EEA2-A044-B17F-D41D2E941E6A}"/>
              </a:ext>
            </a:extLst>
          </p:cNvPr>
          <p:cNvSpPr txBox="1"/>
          <p:nvPr/>
        </p:nvSpPr>
        <p:spPr>
          <a:xfrm>
            <a:off x="3807724" y="1968035"/>
            <a:ext cx="1568534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437;p2">
            <a:extLst>
              <a:ext uri="{FF2B5EF4-FFF2-40B4-BE49-F238E27FC236}">
                <a16:creationId xmlns:a16="http://schemas.microsoft.com/office/drawing/2014/main" id="{1FA067B3-3B38-174E-B633-5B2F7B745505}"/>
              </a:ext>
            </a:extLst>
          </p:cNvPr>
          <p:cNvSpPr txBox="1"/>
          <p:nvPr/>
        </p:nvSpPr>
        <p:spPr>
          <a:xfrm>
            <a:off x="5911510" y="1968035"/>
            <a:ext cx="161234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47;p2">
            <a:extLst>
              <a:ext uri="{FF2B5EF4-FFF2-40B4-BE49-F238E27FC236}">
                <a16:creationId xmlns:a16="http://schemas.microsoft.com/office/drawing/2014/main" id="{C6B05056-B49A-2F47-9F53-BCA2970B4BC7}"/>
              </a:ext>
            </a:extLst>
          </p:cNvPr>
          <p:cNvSpPr/>
          <p:nvPr/>
        </p:nvSpPr>
        <p:spPr>
          <a:xfrm>
            <a:off x="7374949" y="4202494"/>
            <a:ext cx="548373" cy="11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sp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48;p2">
            <a:extLst>
              <a:ext uri="{FF2B5EF4-FFF2-40B4-BE49-F238E27FC236}">
                <a16:creationId xmlns:a16="http://schemas.microsoft.com/office/drawing/2014/main" id="{C736BAA1-CA81-8549-A421-880FD14F06C3}"/>
              </a:ext>
            </a:extLst>
          </p:cNvPr>
          <p:cNvSpPr/>
          <p:nvPr/>
        </p:nvSpPr>
        <p:spPr>
          <a:xfrm>
            <a:off x="7364789" y="4350579"/>
            <a:ext cx="651451" cy="11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sp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Dashboards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9;p2">
            <a:extLst>
              <a:ext uri="{FF2B5EF4-FFF2-40B4-BE49-F238E27FC236}">
                <a16:creationId xmlns:a16="http://schemas.microsoft.com/office/drawing/2014/main" id="{FA9F6BE3-B101-F942-8B7D-210010390056}"/>
              </a:ext>
            </a:extLst>
          </p:cNvPr>
          <p:cNvSpPr txBox="1"/>
          <p:nvPr/>
        </p:nvSpPr>
        <p:spPr>
          <a:xfrm>
            <a:off x="1931069" y="5225476"/>
            <a:ext cx="1636987" cy="47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the company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accomplish this?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0;p2">
            <a:extLst>
              <a:ext uri="{FF2B5EF4-FFF2-40B4-BE49-F238E27FC236}">
                <a16:creationId xmlns:a16="http://schemas.microsoft.com/office/drawing/2014/main" id="{1F08E2C0-5C47-9E4E-BA12-AF643B32DA67}"/>
              </a:ext>
            </a:extLst>
          </p:cNvPr>
          <p:cNvSpPr txBox="1"/>
          <p:nvPr/>
        </p:nvSpPr>
        <p:spPr>
          <a:xfrm>
            <a:off x="5663219" y="5225476"/>
            <a:ext cx="1954381" cy="47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model operating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expected?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51;p2">
            <a:extLst>
              <a:ext uri="{FF2B5EF4-FFF2-40B4-BE49-F238E27FC236}">
                <a16:creationId xmlns:a16="http://schemas.microsoft.com/office/drawing/2014/main" id="{09A74960-DB27-174F-9BDE-7FA1F718A776}"/>
              </a:ext>
            </a:extLst>
          </p:cNvPr>
          <p:cNvSpPr txBox="1"/>
          <p:nvPr/>
        </p:nvSpPr>
        <p:spPr>
          <a:xfrm>
            <a:off x="3698464" y="5225476"/>
            <a:ext cx="1906291" cy="47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model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robust &amp; explainable?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52;p2">
            <a:extLst>
              <a:ext uri="{FF2B5EF4-FFF2-40B4-BE49-F238E27FC236}">
                <a16:creationId xmlns:a16="http://schemas.microsoft.com/office/drawing/2014/main" id="{1F6F20D3-5693-5645-92CF-814DE9C273AB}"/>
              </a:ext>
            </a:extLst>
          </p:cNvPr>
          <p:cNvSpPr txBox="1"/>
          <p:nvPr/>
        </p:nvSpPr>
        <p:spPr>
          <a:xfrm>
            <a:off x="108855" y="5201693"/>
            <a:ext cx="18179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does AI align to company values?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Footer Placeholder 5">
            <a:extLst>
              <a:ext uri="{FF2B5EF4-FFF2-40B4-BE49-F238E27FC236}">
                <a16:creationId xmlns:a16="http://schemas.microsoft.com/office/drawing/2014/main" id="{F93566AF-66AF-2A44-92BD-BF0F4A31F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  <p:sp>
        <p:nvSpPr>
          <p:cNvPr id="50" name="Title 2">
            <a:extLst>
              <a:ext uri="{FF2B5EF4-FFF2-40B4-BE49-F238E27FC236}">
                <a16:creationId xmlns:a16="http://schemas.microsoft.com/office/drawing/2014/main" id="{0DE04797-D8B0-EA44-ACE8-7DFEC5B6B89D}"/>
              </a:ext>
            </a:extLst>
          </p:cNvPr>
          <p:cNvSpPr txBox="1">
            <a:spLocks/>
          </p:cNvSpPr>
          <p:nvPr/>
        </p:nvSpPr>
        <p:spPr>
          <a:xfrm>
            <a:off x="201478" y="365126"/>
            <a:ext cx="8942522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Where should Ethics exist in a governed workflow?</a:t>
            </a:r>
          </a:p>
        </p:txBody>
      </p:sp>
    </p:spTree>
    <p:extLst>
      <p:ext uri="{BB962C8B-B14F-4D97-AF65-F5344CB8AC3E}">
        <p14:creationId xmlns:p14="http://schemas.microsoft.com/office/powerpoint/2010/main" val="1189951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16987-D2C0-A140-A5A0-A912D488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ADFBD-BA2D-7F48-AF36-AD26E1A4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D0729-5CF7-4F40-B9FE-6B49E8D72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  <p:sp>
        <p:nvSpPr>
          <p:cNvPr id="5" name="Google Shape;486;p3">
            <a:extLst>
              <a:ext uri="{FF2B5EF4-FFF2-40B4-BE49-F238E27FC236}">
                <a16:creationId xmlns:a16="http://schemas.microsoft.com/office/drawing/2014/main" id="{37D9797B-B4AC-8548-9A30-30492CAE031E}"/>
              </a:ext>
            </a:extLst>
          </p:cNvPr>
          <p:cNvSpPr txBox="1"/>
          <p:nvPr/>
        </p:nvSpPr>
        <p:spPr>
          <a:xfrm>
            <a:off x="228600" y="272242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 Questions – Get an AI/ML Vision!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87;p3">
            <a:extLst>
              <a:ext uri="{FF2B5EF4-FFF2-40B4-BE49-F238E27FC236}">
                <a16:creationId xmlns:a16="http://schemas.microsoft.com/office/drawing/2014/main" id="{07C0BAEC-3BA3-6E42-9D79-3C8B350AD67D}"/>
              </a:ext>
            </a:extLst>
          </p:cNvPr>
          <p:cNvSpPr/>
          <p:nvPr/>
        </p:nvSpPr>
        <p:spPr>
          <a:xfrm rot="5400000">
            <a:off x="-628179" y="2574271"/>
            <a:ext cx="3291840" cy="164592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488;p3">
            <a:extLst>
              <a:ext uri="{FF2B5EF4-FFF2-40B4-BE49-F238E27FC236}">
                <a16:creationId xmlns:a16="http://schemas.microsoft.com/office/drawing/2014/main" id="{4DD88F77-3A44-EB47-91A8-05EC77540D25}"/>
              </a:ext>
            </a:extLst>
          </p:cNvPr>
          <p:cNvGrpSpPr/>
          <p:nvPr/>
        </p:nvGrpSpPr>
        <p:grpSpPr>
          <a:xfrm>
            <a:off x="279603" y="2808605"/>
            <a:ext cx="1490824" cy="789331"/>
            <a:chOff x="118752" y="1489364"/>
            <a:chExt cx="1645920" cy="871451"/>
          </a:xfrm>
        </p:grpSpPr>
        <p:sp>
          <p:nvSpPr>
            <p:cNvPr id="8" name="Google Shape;489;p3">
              <a:extLst>
                <a:ext uri="{FF2B5EF4-FFF2-40B4-BE49-F238E27FC236}">
                  <a16:creationId xmlns:a16="http://schemas.microsoft.com/office/drawing/2014/main" id="{8A41CCD4-C010-634D-88A2-42052EFB7CF5}"/>
                </a:ext>
              </a:extLst>
            </p:cNvPr>
            <p:cNvSpPr/>
            <p:nvPr/>
          </p:nvSpPr>
          <p:spPr>
            <a:xfrm>
              <a:off x="118752" y="1489364"/>
              <a:ext cx="1645920" cy="36576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Ethics, Fairness &amp; Culture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90;p3">
              <a:extLst>
                <a:ext uri="{FF2B5EF4-FFF2-40B4-BE49-F238E27FC236}">
                  <a16:creationId xmlns:a16="http://schemas.microsoft.com/office/drawing/2014/main" id="{9D252DB1-8795-AB45-9D80-73707C48F59B}"/>
                </a:ext>
              </a:extLst>
            </p:cNvPr>
            <p:cNvSpPr/>
            <p:nvPr/>
          </p:nvSpPr>
          <p:spPr>
            <a:xfrm>
              <a:off x="118752" y="1995055"/>
              <a:ext cx="1645920" cy="36576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Compliance Constraints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491;p3">
            <a:extLst>
              <a:ext uri="{FF2B5EF4-FFF2-40B4-BE49-F238E27FC236}">
                <a16:creationId xmlns:a16="http://schemas.microsoft.com/office/drawing/2014/main" id="{C3453E64-7E52-4B49-A3D5-8CC80ABD5687}"/>
              </a:ext>
            </a:extLst>
          </p:cNvPr>
          <p:cNvSpPr txBox="1"/>
          <p:nvPr/>
        </p:nvSpPr>
        <p:spPr>
          <a:xfrm>
            <a:off x="186484" y="1859570"/>
            <a:ext cx="164592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92;p3">
            <a:extLst>
              <a:ext uri="{FF2B5EF4-FFF2-40B4-BE49-F238E27FC236}">
                <a16:creationId xmlns:a16="http://schemas.microsoft.com/office/drawing/2014/main" id="{05E92B20-7E6A-6147-8B36-6FC91D3B5F95}"/>
              </a:ext>
            </a:extLst>
          </p:cNvPr>
          <p:cNvSpPr/>
          <p:nvPr/>
        </p:nvSpPr>
        <p:spPr>
          <a:xfrm>
            <a:off x="2304085" y="1737513"/>
            <a:ext cx="6583680" cy="33129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 the AI Vision to the Execution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493;p3">
            <a:extLst>
              <a:ext uri="{FF2B5EF4-FFF2-40B4-BE49-F238E27FC236}">
                <a16:creationId xmlns:a16="http://schemas.microsoft.com/office/drawing/2014/main" id="{5CFAA9EA-2402-E148-8A97-47C8C9855079}"/>
              </a:ext>
            </a:extLst>
          </p:cNvPr>
          <p:cNvCxnSpPr/>
          <p:nvPr/>
        </p:nvCxnSpPr>
        <p:spPr>
          <a:xfrm>
            <a:off x="2047741" y="1828586"/>
            <a:ext cx="0" cy="3129566"/>
          </a:xfrm>
          <a:prstGeom prst="straightConnector1">
            <a:avLst/>
          </a:prstGeom>
          <a:noFill/>
          <a:ln w="9525" cap="flat" cmpd="sng">
            <a:solidFill>
              <a:srgbClr val="FFDF9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494;p3">
            <a:extLst>
              <a:ext uri="{FF2B5EF4-FFF2-40B4-BE49-F238E27FC236}">
                <a16:creationId xmlns:a16="http://schemas.microsoft.com/office/drawing/2014/main" id="{8B3425E5-C22E-BD4E-9CC1-39F7A8C4CD55}"/>
              </a:ext>
            </a:extLst>
          </p:cNvPr>
          <p:cNvSpPr/>
          <p:nvPr/>
        </p:nvSpPr>
        <p:spPr>
          <a:xfrm>
            <a:off x="2224800" y="1995164"/>
            <a:ext cx="6587700" cy="338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General Purpose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ML disrupting our industry &amp; what are competitors doing? 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current process </a:t>
            </a: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could benefit?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this a tool to improve existing efforts or create new areas outside of our existing core competency?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Narrow down the focus Where is business hungry for change (maybe not even AI)?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Rules for engagement: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data assets are off limits? Are we beholden to regulators?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types of projects are in scope versus not? 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i.e. Marketing vs HR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ethics and legal considerations govern AI projects?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People: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we have expertise to execute?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Buy Vs Build: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should the organization build an </a:t>
            </a: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service vs buy a solution?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Business Outlook &amp; Culture: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cost considerations and timelines for implementing projects? </a:t>
            </a:r>
            <a:r>
              <a:rPr lang="en-US" sz="12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i.e.  quick wins vs moon shots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95;p3">
            <a:extLst>
              <a:ext uri="{FF2B5EF4-FFF2-40B4-BE49-F238E27FC236}">
                <a16:creationId xmlns:a16="http://schemas.microsoft.com/office/drawing/2014/main" id="{9746220D-2825-E247-8507-369918D50F88}"/>
              </a:ext>
            </a:extLst>
          </p:cNvPr>
          <p:cNvSpPr txBox="1"/>
          <p:nvPr/>
        </p:nvSpPr>
        <p:spPr>
          <a:xfrm>
            <a:off x="108855" y="5093228"/>
            <a:ext cx="181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does AI align to company values?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796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643938" cy="591477"/>
          </a:xfrm>
        </p:spPr>
        <p:txBody>
          <a:bodyPr/>
          <a:lstStyle/>
          <a:p>
            <a:r>
              <a:rPr lang="en-US" sz="2800" dirty="0"/>
              <a:t>What about in the context of data, machine learning &amp; 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C626-5D8B-E74E-B080-223375524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3417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643938" cy="591477"/>
          </a:xfrm>
        </p:spPr>
        <p:txBody>
          <a:bodyPr/>
          <a:lstStyle/>
          <a:p>
            <a:r>
              <a:rPr lang="en-US" sz="2800" dirty="0"/>
              <a:t>What about in the context of data, machine learning &amp; 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187" y="3000376"/>
            <a:ext cx="8429626" cy="842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using data and algorithms justify all actions since the underlying operations are just math?  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CFA68C-5446-924E-9D40-B19FA7967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63955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643938" cy="591477"/>
          </a:xfrm>
        </p:spPr>
        <p:txBody>
          <a:bodyPr/>
          <a:lstStyle/>
          <a:p>
            <a:r>
              <a:rPr lang="en-US" sz="2800" dirty="0"/>
              <a:t>What about in the context of data, machine learning &amp; 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187" y="3000376"/>
            <a:ext cx="8429626" cy="842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use of data and mining approaches can be audited, so are the outcomes of those efforts justified?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0EABC82-7904-054E-BF9A-9037527A7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757570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643938" cy="591477"/>
          </a:xfrm>
        </p:spPr>
        <p:txBody>
          <a:bodyPr/>
          <a:lstStyle/>
          <a:p>
            <a:r>
              <a:rPr lang="en-US" sz="2800" dirty="0"/>
              <a:t>What about in the context of data, machine learning &amp; 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mage result for ethic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290645"/>
            <a:ext cx="71342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5DFD0CD-9B2E-364F-ACC2-BE49EE956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6325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was Knight Capital?  What did they do?</a:t>
            </a:r>
          </a:p>
          <a:p>
            <a:pPr algn="ctr"/>
            <a:r>
              <a:rPr lang="en-US" dirty="0"/>
              <a:t>What happened to them?</a:t>
            </a:r>
          </a:p>
        </p:txBody>
      </p:sp>
      <p:pic>
        <p:nvPicPr>
          <p:cNvPr id="1026" name="Picture 2" descr="Image result for knight capi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635911"/>
            <a:ext cx="4257676" cy="16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E88E3E0-5E2F-8648-B83F-CDFDC005A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5948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mage result for knight capi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635911"/>
            <a:ext cx="4257676" cy="16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3858" y="5042780"/>
            <a:ext cx="8086725" cy="1029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Does HFT provide liquidity?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Does it negatively impact everyday investors?  Do they provide real economic value?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</a:rPr>
              <a:t>Short term the market is a negative sum transaction due to these market makers.  </a:t>
            </a:r>
            <a:r>
              <a:rPr lang="en-US" sz="1600" dirty="0">
                <a:solidFill>
                  <a:schemeClr val="tx1"/>
                </a:solidFill>
              </a:rPr>
              <a:t>Is that fair for the middle class saver or pension holder?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31D41CF-2CAC-464C-8559-72716DD06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69488554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1829</Words>
  <Application>Microsoft Macintosh PowerPoint</Application>
  <PresentationFormat>On-screen Show (4:3)</PresentationFormat>
  <Paragraphs>313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Rockwell</vt:lpstr>
      <vt:lpstr>2_Office Theme</vt:lpstr>
      <vt:lpstr>Business Ethics &amp; the use of data</vt:lpstr>
      <vt:lpstr>Does anyone have a definition of business ethics?</vt:lpstr>
      <vt:lpstr>Does anyone have a definition of business ethics?</vt:lpstr>
      <vt:lpstr>What about in the context of data, machine learning &amp; AI?</vt:lpstr>
      <vt:lpstr>What about in the context of data, machine learning &amp; AI?</vt:lpstr>
      <vt:lpstr>What about in the context of data, machine learning &amp; AI?</vt:lpstr>
      <vt:lpstr>What about in the context of data, machine learning &amp; AI?</vt:lpstr>
      <vt:lpstr>Article 1</vt:lpstr>
      <vt:lpstr>Article 1</vt:lpstr>
      <vt:lpstr>Article 1</vt:lpstr>
      <vt:lpstr>Article 1</vt:lpstr>
      <vt:lpstr>Article 2</vt:lpstr>
      <vt:lpstr>Article 2</vt:lpstr>
      <vt:lpstr>Article 2</vt:lpstr>
      <vt:lpstr>Article 2</vt:lpstr>
      <vt:lpstr>Article 3</vt:lpstr>
      <vt:lpstr>Article 3</vt:lpstr>
      <vt:lpstr>Article 3</vt:lpstr>
      <vt:lpstr>Article 3</vt:lpstr>
      <vt:lpstr>Article 4</vt:lpstr>
      <vt:lpstr>Article 4</vt:lpstr>
      <vt:lpstr>Article 4</vt:lpstr>
      <vt:lpstr>Article 5</vt:lpstr>
      <vt:lpstr>Article 5</vt:lpstr>
      <vt:lpstr>Article 5</vt:lpstr>
      <vt:lpstr>Article 5</vt:lpstr>
      <vt:lpstr>Some Popular Ethical Paradigms</vt:lpstr>
      <vt:lpstr>Some Popular Ethical Paradigms</vt:lpstr>
      <vt:lpstr>Some Popular Ethical Paradigms</vt:lpstr>
      <vt:lpstr>Some Popular Ethical Paradigms</vt:lpstr>
      <vt:lpstr>Some Popular Ethical Paradigms</vt:lpstr>
      <vt:lpstr>Popular Ethical Paradigms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Ethics With a Strong Data Focus</dc:title>
  <dc:creator>Edward Kwartler</dc:creator>
  <cp:lastModifiedBy>Edward Kwartler</cp:lastModifiedBy>
  <cp:revision>28</cp:revision>
  <dcterms:created xsi:type="dcterms:W3CDTF">2018-06-21T02:33:00Z</dcterms:created>
  <dcterms:modified xsi:type="dcterms:W3CDTF">2019-12-04T21:49:39Z</dcterms:modified>
</cp:coreProperties>
</file>